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8" r:id="rId2"/>
    <p:sldId id="263" r:id="rId3"/>
    <p:sldId id="261" r:id="rId4"/>
    <p:sldId id="264" r:id="rId5"/>
    <p:sldId id="265" r:id="rId6"/>
    <p:sldId id="266" r:id="rId7"/>
    <p:sldId id="267" r:id="rId8"/>
    <p:sldId id="269" r:id="rId9"/>
    <p:sldId id="270" r:id="rId10"/>
    <p:sldId id="271" r:id="rId11"/>
    <p:sldId id="272" r:id="rId12"/>
    <p:sldId id="273" r:id="rId13"/>
    <p:sldId id="274" r:id="rId14"/>
    <p:sldId id="275" r:id="rId15"/>
    <p:sldId id="276" r:id="rId16"/>
    <p:sldId id="277" r:id="rId17"/>
    <p:sldId id="278" r:id="rId18"/>
    <p:sldId id="279" r:id="rId19"/>
    <p:sldId id="259" r:id="rId20"/>
    <p:sldId id="280" r:id="rId21"/>
    <p:sldId id="260" r:id="rId2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ktorija Bučinskaitė" initials="VB" lastIdx="0" clrIdx="0">
    <p:extLst>
      <p:ext uri="{19B8F6BF-5375-455C-9EA6-DF929625EA0E}">
        <p15:presenceInfo xmlns:p15="http://schemas.microsoft.com/office/powerpoint/2012/main" userId="S-1-5-21-533203125-263217858-2763638907-116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7DF6"/>
    <a:srgbClr val="482683"/>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7" autoAdjust="0"/>
  </p:normalViewPr>
  <p:slideViewPr>
    <p:cSldViewPr snapToGrid="0" snapToObjects="1">
      <p:cViewPr varScale="1">
        <p:scale>
          <a:sx n="111" d="100"/>
          <a:sy n="111" d="100"/>
        </p:scale>
        <p:origin x="523" y="8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790336623806978"/>
          <c:y val="2.4024673298075543E-2"/>
          <c:w val="0.56351362819940254"/>
          <c:h val="0.93608362506114384"/>
        </c:manualLayout>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spPr>
              <a:noFill/>
              <a:ln w="3175">
                <a:noFill/>
              </a:ln>
              <a:effectLst/>
            </c:spPr>
            <c:txPr>
              <a:bodyPr rot="-60000" spcFirstLastPara="1" vertOverflow="overflow" horzOverflow="overflow" vert="horz" wrap="square" lIns="38100" tIns="19050" rIns="38100" bIns="19050" anchor="ctr" anchorCtr="1">
                <a:spAutoFit/>
              </a:bodyPr>
              <a:lstStyle/>
              <a:p>
                <a:pPr>
                  <a:defRPr sz="110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Sheet1!$A$2:$A$5</c:f>
              <c:strCache>
                <c:ptCount val="4"/>
                <c:pt idx="0">
                  <c:v>Iki 3 metų</c:v>
                </c:pt>
                <c:pt idx="1">
                  <c:v>Nuo 3 iki 5 metų</c:v>
                </c:pt>
                <c:pt idx="2">
                  <c:v>Nuo 5 iki 10 metų</c:v>
                </c:pt>
                <c:pt idx="3">
                  <c:v>Daugiau nei 10 metų</c:v>
                </c:pt>
              </c:strCache>
            </c:strRef>
          </c:cat>
          <c:val>
            <c:numRef>
              <c:f>Sheet1!$B$2:$B$5</c:f>
              <c:numCache>
                <c:formatCode>General</c:formatCode>
                <c:ptCount val="4"/>
                <c:pt idx="0">
                  <c:v>19</c:v>
                </c:pt>
                <c:pt idx="1">
                  <c:v>16</c:v>
                </c:pt>
                <c:pt idx="2">
                  <c:v>31</c:v>
                </c:pt>
                <c:pt idx="3">
                  <c:v>113</c:v>
                </c:pt>
              </c:numCache>
            </c:numRef>
          </c:val>
          <c:extLst xmlns:c16r2="http://schemas.microsoft.com/office/drawing/2015/06/chart">
            <c:ext xmlns:c16="http://schemas.microsoft.com/office/drawing/2014/chart" uri="{C3380CC4-5D6E-409C-BE32-E72D297353CC}">
              <c16:uniqueId val="{00000000-0CD3-4A34-B7F2-FF30326436CD}"/>
            </c:ext>
          </c:extLst>
        </c:ser>
        <c:dLbls>
          <c:dLblPos val="inEnd"/>
          <c:showLegendKey val="0"/>
          <c:showVal val="1"/>
          <c:showCatName val="0"/>
          <c:showSerName val="0"/>
          <c:showPercent val="0"/>
          <c:showBubbleSize val="0"/>
        </c:dLbls>
        <c:gapWidth val="329"/>
        <c:overlap val="-60"/>
        <c:axId val="284790376"/>
        <c:axId val="284399176"/>
      </c:barChart>
      <c:catAx>
        <c:axId val="284790376"/>
        <c:scaling>
          <c:orientation val="minMax"/>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284399176"/>
        <c:crosses val="autoZero"/>
        <c:auto val="1"/>
        <c:lblAlgn val="ctr"/>
        <c:lblOffset val="100"/>
        <c:noMultiLvlLbl val="0"/>
      </c:catAx>
      <c:valAx>
        <c:axId val="284399176"/>
        <c:scaling>
          <c:orientation val="minMax"/>
        </c:scaling>
        <c:delete val="1"/>
        <c:axPos val="b"/>
        <c:majorGridlines>
          <c:spPr>
            <a:ln w="9525" cap="flat" cmpd="sng" algn="ctr">
              <a:gradFill>
                <a:gsLst>
                  <a:gs pos="99000">
                    <a:schemeClr val="tx1">
                      <a:lumMod val="25000"/>
                      <a:lumOff val="75000"/>
                    </a:schemeClr>
                  </a:gs>
                  <a:gs pos="0">
                    <a:schemeClr val="tx1">
                      <a:lumMod val="15000"/>
                      <a:lumOff val="85000"/>
                    </a:schemeClr>
                  </a:gs>
                </a:gsLst>
                <a:lin ang="5400000" scaled="0"/>
              </a:gradFill>
              <a:round/>
            </a:ln>
            <a:effectLst/>
          </c:spPr>
        </c:majorGridlines>
        <c:numFmt formatCode="General" sourceLinked="1"/>
        <c:majorTickMark val="none"/>
        <c:minorTickMark val="none"/>
        <c:tickLblPos val="nextTo"/>
        <c:crossAx val="284790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048490813648296"/>
          <c:y val="0.12628124999999998"/>
          <c:w val="0.49440059055118113"/>
          <c:h val="0.70706323818897643"/>
        </c:manualLayout>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dLbl>
              <c:idx val="4"/>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dLbl>
            <c:dLbl>
              <c:idx val="5"/>
              <c:layout>
                <c:manualLayout>
                  <c:x val="-5.1227034120734909E-3"/>
                  <c:y val="0"/>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Book Antiqua" panose="02040602050305030304" pitchFamily="18" charset="0"/>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8118-4906-B422-CD10BFD95C27}"/>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Nusistovėjusios, ,,nerašytos" tradicijos</c:v>
                </c:pt>
                <c:pt idx="1">
                  <c:v>Pacientų noras atsidėkoti medicinos personalui</c:v>
                </c:pt>
                <c:pt idx="2">
                  <c:v>Maži atlyginimai</c:v>
                </c:pt>
                <c:pt idx="3">
                  <c:v>Neskaidrūs LSMU Kauno ligoninės ir verslo santykiai</c:v>
                </c:pt>
                <c:pt idx="4">
                  <c:v>Teisinė aplinka LSMU Kauno ligoninėje (įsakymai, tvarkos ir t.t.)</c:v>
                </c:pt>
                <c:pt idx="5">
                  <c:v>Kita</c:v>
                </c:pt>
              </c:strCache>
            </c:strRef>
          </c:cat>
          <c:val>
            <c:numRef>
              <c:f>Sheet1!$B$2:$B$7</c:f>
              <c:numCache>
                <c:formatCode>General</c:formatCode>
                <c:ptCount val="6"/>
                <c:pt idx="0">
                  <c:v>53.6</c:v>
                </c:pt>
                <c:pt idx="1">
                  <c:v>63.1</c:v>
                </c:pt>
                <c:pt idx="2">
                  <c:v>38.5</c:v>
                </c:pt>
                <c:pt idx="3">
                  <c:v>10.1</c:v>
                </c:pt>
                <c:pt idx="4">
                  <c:v>2.2000000000000002</c:v>
                </c:pt>
                <c:pt idx="5">
                  <c:v>4.2</c:v>
                </c:pt>
              </c:numCache>
            </c:numRef>
          </c:val>
          <c:extLst xmlns:c16r2="http://schemas.microsoft.com/office/drawing/2015/06/chart">
            <c:ext xmlns:c16="http://schemas.microsoft.com/office/drawing/2014/chart" uri="{C3380CC4-5D6E-409C-BE32-E72D297353CC}">
              <c16:uniqueId val="{00000002-8118-4906-B422-CD10BFD95C27}"/>
            </c:ext>
          </c:extLst>
        </c:ser>
        <c:dLbls>
          <c:showLegendKey val="0"/>
          <c:showVal val="0"/>
          <c:showCatName val="0"/>
          <c:showSerName val="0"/>
          <c:showPercent val="0"/>
          <c:showBubbleSize val="0"/>
        </c:dLbls>
        <c:gapWidth val="182"/>
        <c:axId val="401587208"/>
        <c:axId val="401584072"/>
      </c:barChart>
      <c:catAx>
        <c:axId val="4015872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1584072"/>
        <c:crosses val="autoZero"/>
        <c:auto val="1"/>
        <c:lblAlgn val="ctr"/>
        <c:lblOffset val="100"/>
        <c:noMultiLvlLbl val="0"/>
      </c:catAx>
      <c:valAx>
        <c:axId val="40158407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15872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46702755905513"/>
          <c:y val="5.2742217785717846E-2"/>
          <c:w val="0.51253297244094487"/>
          <c:h val="0.89451556442856428"/>
        </c:manualLayout>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Nesijaučia saugūs pranešdami</c:v>
                </c:pt>
                <c:pt idx="1">
                  <c:v>Dažniausiai tai nereikšminga, nėra prasmės pranešti</c:v>
                </c:pt>
                <c:pt idx="2">
                  <c:v>Nėra įsitikinę, kad tai korupcijos atvejis</c:v>
                </c:pt>
                <c:pt idx="3">
                  <c:v>Tie, kurie praneša, nukenčia skaudžiausiai</c:v>
                </c:pt>
                <c:pt idx="4">
                  <c:v>Nes tai visuotinai toleruojama</c:v>
                </c:pt>
                <c:pt idx="5">
                  <c:v>Nenori nieko išduoti, sukelti papildomų rūpesčių</c:v>
                </c:pt>
                <c:pt idx="6">
                  <c:v>Nežino, kur pranešti</c:v>
                </c:pt>
                <c:pt idx="7">
                  <c:v>Kitos priežastys</c:v>
                </c:pt>
              </c:strCache>
            </c:strRef>
          </c:cat>
          <c:val>
            <c:numRef>
              <c:f>Sheet1!$B$2:$B$9</c:f>
              <c:numCache>
                <c:formatCode>General</c:formatCode>
                <c:ptCount val="8"/>
                <c:pt idx="0">
                  <c:v>31.8</c:v>
                </c:pt>
                <c:pt idx="1">
                  <c:v>41.3</c:v>
                </c:pt>
                <c:pt idx="2">
                  <c:v>35.799999999999997</c:v>
                </c:pt>
                <c:pt idx="3">
                  <c:v>11.7</c:v>
                </c:pt>
                <c:pt idx="4">
                  <c:v>20.100000000000001</c:v>
                </c:pt>
                <c:pt idx="5">
                  <c:v>24.6</c:v>
                </c:pt>
                <c:pt idx="6">
                  <c:v>5.6</c:v>
                </c:pt>
                <c:pt idx="7">
                  <c:v>4.2</c:v>
                </c:pt>
              </c:numCache>
            </c:numRef>
          </c:val>
          <c:extLst xmlns:c16r2="http://schemas.microsoft.com/office/drawing/2015/06/chart">
            <c:ext xmlns:c16="http://schemas.microsoft.com/office/drawing/2014/chart" uri="{C3380CC4-5D6E-409C-BE32-E72D297353CC}">
              <c16:uniqueId val="{00000000-1799-4134-9E88-6A5A69052955}"/>
            </c:ext>
          </c:extLst>
        </c:ser>
        <c:dLbls>
          <c:showLegendKey val="0"/>
          <c:showVal val="0"/>
          <c:showCatName val="0"/>
          <c:showSerName val="0"/>
          <c:showPercent val="0"/>
          <c:showBubbleSize val="0"/>
        </c:dLbls>
        <c:gapWidth val="182"/>
        <c:axId val="401589952"/>
        <c:axId val="401590344"/>
      </c:barChart>
      <c:catAx>
        <c:axId val="4015899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1590344"/>
        <c:crosses val="autoZero"/>
        <c:auto val="1"/>
        <c:lblAlgn val="ctr"/>
        <c:lblOffset val="100"/>
        <c:noMultiLvlLbl val="0"/>
      </c:catAx>
      <c:valAx>
        <c:axId val="40159034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1589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Taip</c:v>
                </c:pt>
                <c:pt idx="1">
                  <c:v>Ne </c:v>
                </c:pt>
                <c:pt idx="2">
                  <c:v>Nežinau jokių taikomų korupcijos prevencijos priemonių</c:v>
                </c:pt>
              </c:strCache>
            </c:strRef>
          </c:cat>
          <c:val>
            <c:numRef>
              <c:f>Sheet1!$B$2:$B$4</c:f>
              <c:numCache>
                <c:formatCode>General</c:formatCode>
                <c:ptCount val="3"/>
                <c:pt idx="0">
                  <c:v>54.2</c:v>
                </c:pt>
                <c:pt idx="1">
                  <c:v>12.3</c:v>
                </c:pt>
                <c:pt idx="2">
                  <c:v>33.5</c:v>
                </c:pt>
              </c:numCache>
            </c:numRef>
          </c:val>
          <c:extLst xmlns:c16r2="http://schemas.microsoft.com/office/drawing/2015/06/chart">
            <c:ext xmlns:c16="http://schemas.microsoft.com/office/drawing/2014/chart" uri="{C3380CC4-5D6E-409C-BE32-E72D297353CC}">
              <c16:uniqueId val="{00000000-9C79-4441-BB4D-BA55FCF12C29}"/>
            </c:ext>
          </c:extLst>
        </c:ser>
        <c:dLbls>
          <c:showLegendKey val="0"/>
          <c:showVal val="0"/>
          <c:showCatName val="0"/>
          <c:showSerName val="0"/>
          <c:showPercent val="0"/>
          <c:showBubbleSize val="0"/>
        </c:dLbls>
        <c:gapWidth val="182"/>
        <c:axId val="401584464"/>
        <c:axId val="401585640"/>
      </c:barChart>
      <c:catAx>
        <c:axId val="4015844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1585640"/>
        <c:crosses val="autoZero"/>
        <c:auto val="1"/>
        <c:lblAlgn val="ctr"/>
        <c:lblOffset val="100"/>
        <c:noMultiLvlLbl val="0"/>
      </c:catAx>
      <c:valAx>
        <c:axId val="40158564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1584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579724409448821"/>
          <c:y val="7.1867740721563433E-2"/>
          <c:w val="0.53742158792650918"/>
          <c:h val="0.82889465151219344"/>
        </c:manualLayout>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dLbl>
              <c:idx val="6"/>
              <c:layout>
                <c:manualLayout>
                  <c:x val="-7.7893700787401571E-3"/>
                  <c:y val="0"/>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Book Antiqua" panose="02040602050305030304" pitchFamily="18" charset="0"/>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A66-4A66-BD21-92ACD13EDD5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Asmeninis sąmoningumas</c:v>
                </c:pt>
                <c:pt idx="1">
                  <c:v>Elektroninių paslaugų diegimas</c:v>
                </c:pt>
                <c:pt idx="2">
                  <c:v>Viešinami korupcijos atvejai</c:v>
                </c:pt>
                <c:pt idx="3">
                  <c:v>Atsakingo asmens už korupcijos prevenciją LSMU Kauno ligoninėje veikla</c:v>
                </c:pt>
                <c:pt idx="4">
                  <c:v>Nuolatiniai mokymai antikorupcinės aplinkos kūrimo tema</c:v>
                </c:pt>
                <c:pt idx="5">
                  <c:v>Baudžiamosios priemonės</c:v>
                </c:pt>
                <c:pt idx="6">
                  <c:v>Kitos priežastys</c:v>
                </c:pt>
              </c:strCache>
            </c:strRef>
          </c:cat>
          <c:val>
            <c:numRef>
              <c:f>Sheet1!$B$2:$B$8</c:f>
              <c:numCache>
                <c:formatCode>General</c:formatCode>
                <c:ptCount val="7"/>
                <c:pt idx="0">
                  <c:v>84.9</c:v>
                </c:pt>
                <c:pt idx="1">
                  <c:v>19</c:v>
                </c:pt>
                <c:pt idx="2">
                  <c:v>25.1</c:v>
                </c:pt>
                <c:pt idx="3">
                  <c:v>9.5</c:v>
                </c:pt>
                <c:pt idx="4">
                  <c:v>12.3</c:v>
                </c:pt>
                <c:pt idx="5">
                  <c:v>13.4</c:v>
                </c:pt>
                <c:pt idx="6">
                  <c:v>3</c:v>
                </c:pt>
              </c:numCache>
            </c:numRef>
          </c:val>
          <c:extLst xmlns:c16r2="http://schemas.microsoft.com/office/drawing/2015/06/chart">
            <c:ext xmlns:c16="http://schemas.microsoft.com/office/drawing/2014/chart" uri="{C3380CC4-5D6E-409C-BE32-E72D297353CC}">
              <c16:uniqueId val="{00000001-BA66-4A66-BD21-92ACD13EDD5E}"/>
            </c:ext>
          </c:extLst>
        </c:ser>
        <c:dLbls>
          <c:showLegendKey val="0"/>
          <c:showVal val="0"/>
          <c:showCatName val="0"/>
          <c:showSerName val="0"/>
          <c:showPercent val="0"/>
          <c:showBubbleSize val="0"/>
        </c:dLbls>
        <c:gapWidth val="182"/>
        <c:axId val="401587600"/>
        <c:axId val="401590736"/>
      </c:barChart>
      <c:catAx>
        <c:axId val="401587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1590736"/>
        <c:crosses val="autoZero"/>
        <c:auto val="1"/>
        <c:lblAlgn val="ctr"/>
        <c:lblOffset val="100"/>
        <c:noMultiLvlLbl val="0"/>
      </c:catAx>
      <c:valAx>
        <c:axId val="40159073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1587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482683"/>
            </a:solidFill>
          </c:spPr>
          <c:dPt>
            <c:idx val="0"/>
            <c:bubble3D val="0"/>
            <c:spPr>
              <a:solidFill>
                <a:srgbClr val="AF7DF6"/>
              </a:solidFill>
              <a:ln w="19050">
                <a:solidFill>
                  <a:schemeClr val="lt1"/>
                </a:solidFill>
              </a:ln>
              <a:effectLst/>
            </c:spPr>
            <c:extLst xmlns:c16r2="http://schemas.microsoft.com/office/drawing/2015/06/chart">
              <c:ext xmlns:c16="http://schemas.microsoft.com/office/drawing/2014/chart" uri="{C3380CC4-5D6E-409C-BE32-E72D297353CC}">
                <c16:uniqueId val="{00000001-909A-47D1-90F7-C8F57C30A077}"/>
              </c:ext>
            </c:extLst>
          </c:dPt>
          <c:dPt>
            <c:idx val="1"/>
            <c:bubble3D val="0"/>
            <c:spPr>
              <a:solidFill>
                <a:srgbClr val="482683"/>
              </a:solidFill>
              <a:ln w="19050">
                <a:solidFill>
                  <a:schemeClr val="lt1"/>
                </a:solidFill>
              </a:ln>
              <a:effectLst/>
            </c:spPr>
            <c:extLst xmlns:c16r2="http://schemas.microsoft.com/office/drawing/2015/06/chart">
              <c:ext xmlns:c16="http://schemas.microsoft.com/office/drawing/2014/chart" uri="{C3380CC4-5D6E-409C-BE32-E72D297353CC}">
                <c16:uniqueId val="{00000003-909A-47D1-90F7-C8F57C30A07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Book Antiqua" panose="02040602050305030304" pitchFamily="18"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Taip</c:v>
                </c:pt>
                <c:pt idx="1">
                  <c:v>Ne</c:v>
                </c:pt>
              </c:strCache>
            </c:strRef>
          </c:cat>
          <c:val>
            <c:numRef>
              <c:f>Sheet1!$B$2:$B$3</c:f>
              <c:numCache>
                <c:formatCode>General</c:formatCode>
                <c:ptCount val="2"/>
                <c:pt idx="0">
                  <c:v>44.1</c:v>
                </c:pt>
                <c:pt idx="1">
                  <c:v>55.9</c:v>
                </c:pt>
              </c:numCache>
            </c:numRef>
          </c:val>
          <c:extLst xmlns:c16r2="http://schemas.microsoft.com/office/drawing/2015/06/chart">
            <c:ext xmlns:c16="http://schemas.microsoft.com/office/drawing/2014/chart" uri="{C3380CC4-5D6E-409C-BE32-E72D297353CC}">
              <c16:uniqueId val="{00000004-909A-47D1-90F7-C8F57C30A07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482683"/>
            </a:solidFill>
          </c:spPr>
          <c:dPt>
            <c:idx val="0"/>
            <c:bubble3D val="0"/>
            <c:spPr>
              <a:solidFill>
                <a:srgbClr val="482683"/>
              </a:solidFill>
              <a:ln w="19050">
                <a:solidFill>
                  <a:schemeClr val="lt1"/>
                </a:solidFill>
              </a:ln>
              <a:effectLst/>
            </c:spPr>
            <c:extLst xmlns:c16r2="http://schemas.microsoft.com/office/drawing/2015/06/chart">
              <c:ext xmlns:c16="http://schemas.microsoft.com/office/drawing/2014/chart" uri="{C3380CC4-5D6E-409C-BE32-E72D297353CC}">
                <c16:uniqueId val="{00000001-8627-4004-AF21-7C226B348629}"/>
              </c:ext>
            </c:extLst>
          </c:dPt>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Book Antiqua" panose="02040602050305030304" pitchFamily="18" charset="0"/>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c:f>
              <c:strCache>
                <c:ptCount val="1"/>
                <c:pt idx="0">
                  <c:v>Ne</c:v>
                </c:pt>
              </c:strCache>
            </c:strRef>
          </c:cat>
          <c:val>
            <c:numRef>
              <c:f>Sheet1!$B$2</c:f>
              <c:numCache>
                <c:formatCode>General</c:formatCode>
                <c:ptCount val="1"/>
                <c:pt idx="0">
                  <c:v>100</c:v>
                </c:pt>
              </c:numCache>
            </c:numRef>
          </c:val>
          <c:extLst xmlns:c16r2="http://schemas.microsoft.com/office/drawing/2015/06/chart">
            <c:ext xmlns:c16="http://schemas.microsoft.com/office/drawing/2014/chart" uri="{C3380CC4-5D6E-409C-BE32-E72D297353CC}">
              <c16:uniqueId val="{00000002-8627-4004-AF21-7C226B34862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482683"/>
            </a:solidFill>
          </c:spPr>
          <c:dPt>
            <c:idx val="0"/>
            <c:bubble3D val="0"/>
            <c:spPr>
              <a:solidFill>
                <a:srgbClr val="AF7DF6"/>
              </a:solidFill>
              <a:ln w="19050">
                <a:solidFill>
                  <a:schemeClr val="lt1"/>
                </a:solidFill>
              </a:ln>
              <a:effectLst/>
            </c:spPr>
            <c:extLst xmlns:c16r2="http://schemas.microsoft.com/office/drawing/2015/06/chart">
              <c:ext xmlns:c16="http://schemas.microsoft.com/office/drawing/2014/chart" uri="{C3380CC4-5D6E-409C-BE32-E72D297353CC}">
                <c16:uniqueId val="{00000001-C58A-4588-8ADA-8BE6203D7081}"/>
              </c:ext>
            </c:extLst>
          </c:dPt>
          <c:dPt>
            <c:idx val="1"/>
            <c:bubble3D val="0"/>
            <c:spPr>
              <a:solidFill>
                <a:srgbClr val="482683"/>
              </a:solidFill>
              <a:ln w="19050">
                <a:solidFill>
                  <a:schemeClr val="lt1"/>
                </a:solidFill>
              </a:ln>
              <a:effectLst/>
            </c:spPr>
            <c:extLst xmlns:c16r2="http://schemas.microsoft.com/office/drawing/2015/06/chart">
              <c:ext xmlns:c16="http://schemas.microsoft.com/office/drawing/2014/chart" uri="{C3380CC4-5D6E-409C-BE32-E72D297353CC}">
                <c16:uniqueId val="{00000003-C58A-4588-8ADA-8BE6203D7081}"/>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Book Antiqua" panose="02040602050305030304" pitchFamily="18"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Taip</c:v>
                </c:pt>
                <c:pt idx="1">
                  <c:v>Ne</c:v>
                </c:pt>
              </c:strCache>
            </c:strRef>
          </c:cat>
          <c:val>
            <c:numRef>
              <c:f>Sheet1!$B$2:$B$3</c:f>
              <c:numCache>
                <c:formatCode>General</c:formatCode>
                <c:ptCount val="2"/>
                <c:pt idx="0">
                  <c:v>36.9</c:v>
                </c:pt>
                <c:pt idx="1">
                  <c:v>63.1</c:v>
                </c:pt>
              </c:numCache>
            </c:numRef>
          </c:val>
          <c:extLst xmlns:c16r2="http://schemas.microsoft.com/office/drawing/2015/06/chart">
            <c:ext xmlns:c16="http://schemas.microsoft.com/office/drawing/2014/chart" uri="{C3380CC4-5D6E-409C-BE32-E72D297353CC}">
              <c16:uniqueId val="{00000004-C58A-4588-8ADA-8BE6203D708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51027380710836645"/>
          <c:y val="7.3405489709504029E-2"/>
          <c:w val="0.4772016779923679"/>
          <c:h val="0.87096914031285944"/>
        </c:manualLayout>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Sheet1!$A$2:$A$7</c:f>
              <c:strCache>
                <c:ptCount val="6"/>
                <c:pt idx="0">
                  <c:v>Klinikos/skyriaus vadovas/vedėjas</c:v>
                </c:pt>
                <c:pt idx="1">
                  <c:v>Gydytojas</c:v>
                </c:pt>
                <c:pt idx="2">
                  <c:v>Slaugytojas</c:v>
                </c:pt>
                <c:pt idx="3">
                  <c:v>Kitas medicinos personalas</c:v>
                </c:pt>
                <c:pt idx="4">
                  <c:v>Nemedicininio skyriaus vadovas</c:v>
                </c:pt>
                <c:pt idx="5">
                  <c:v>Nemedicininio skyriaus darbuotojas</c:v>
                </c:pt>
              </c:strCache>
            </c:strRef>
          </c:cat>
          <c:val>
            <c:numRef>
              <c:f>Sheet1!$B$2:$B$7</c:f>
              <c:numCache>
                <c:formatCode>General</c:formatCode>
                <c:ptCount val="6"/>
                <c:pt idx="0">
                  <c:v>44</c:v>
                </c:pt>
                <c:pt idx="1">
                  <c:v>25</c:v>
                </c:pt>
                <c:pt idx="2">
                  <c:v>40</c:v>
                </c:pt>
                <c:pt idx="3">
                  <c:v>24</c:v>
                </c:pt>
                <c:pt idx="4">
                  <c:v>11</c:v>
                </c:pt>
                <c:pt idx="5">
                  <c:v>35</c:v>
                </c:pt>
              </c:numCache>
            </c:numRef>
          </c:val>
          <c:extLst xmlns:c16r2="http://schemas.microsoft.com/office/drawing/2015/06/chart">
            <c:ext xmlns:c16="http://schemas.microsoft.com/office/drawing/2014/chart" uri="{C3380CC4-5D6E-409C-BE32-E72D297353CC}">
              <c16:uniqueId val="{00000000-F1D9-4FB9-BE3B-AFE4D85A053D}"/>
            </c:ext>
          </c:extLst>
        </c:ser>
        <c:dLbls>
          <c:showLegendKey val="0"/>
          <c:showVal val="0"/>
          <c:showCatName val="0"/>
          <c:showSerName val="0"/>
          <c:showPercent val="0"/>
          <c:showBubbleSize val="0"/>
        </c:dLbls>
        <c:gapWidth val="182"/>
        <c:axId val="399430112"/>
        <c:axId val="283791688"/>
      </c:barChart>
      <c:catAx>
        <c:axId val="399430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283791688"/>
        <c:crosses val="autoZero"/>
        <c:auto val="1"/>
        <c:lblAlgn val="ctr"/>
        <c:lblOffset val="100"/>
        <c:noMultiLvlLbl val="0"/>
      </c:catAx>
      <c:valAx>
        <c:axId val="28379168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99430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rgbClr val="482683"/>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Administracijos veikla</c:v>
                </c:pt>
                <c:pt idx="1">
                  <c:v>LSMU Kauno ligoninės darbuotojų - verslo santykiai</c:v>
                </c:pt>
                <c:pt idx="2">
                  <c:v>Gydytojų - pacientų santykiai</c:v>
                </c:pt>
                <c:pt idx="3">
                  <c:v>Slaugos personalo - pacientų santykiai</c:v>
                </c:pt>
              </c:strCache>
            </c:strRef>
          </c:cat>
          <c:val>
            <c:numRef>
              <c:f>Sheet1!$B$2:$B$5</c:f>
              <c:numCache>
                <c:formatCode>General</c:formatCode>
                <c:ptCount val="4"/>
                <c:pt idx="0">
                  <c:v>26.8</c:v>
                </c:pt>
                <c:pt idx="1">
                  <c:v>38</c:v>
                </c:pt>
                <c:pt idx="2">
                  <c:v>68.2</c:v>
                </c:pt>
                <c:pt idx="3">
                  <c:v>31.8</c:v>
                </c:pt>
              </c:numCache>
            </c:numRef>
          </c:val>
          <c:extLst xmlns:c16r2="http://schemas.microsoft.com/office/drawing/2015/06/chart">
            <c:ext xmlns:c16="http://schemas.microsoft.com/office/drawing/2014/chart" uri="{C3380CC4-5D6E-409C-BE32-E72D297353CC}">
              <c16:uniqueId val="{00000004-D5C4-4BFF-AE58-362AC5259B9A}"/>
            </c:ext>
          </c:extLst>
        </c:ser>
        <c:dLbls>
          <c:showLegendKey val="0"/>
          <c:showVal val="0"/>
          <c:showCatName val="0"/>
          <c:showSerName val="0"/>
          <c:showPercent val="0"/>
          <c:showBubbleSize val="0"/>
        </c:dLbls>
        <c:gapWidth val="182"/>
        <c:axId val="399417304"/>
        <c:axId val="400560184"/>
      </c:barChart>
      <c:catAx>
        <c:axId val="3994173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0560184"/>
        <c:crosses val="autoZero"/>
        <c:auto val="1"/>
        <c:lblAlgn val="ctr"/>
        <c:lblOffset val="100"/>
        <c:noMultiLvlLbl val="0"/>
      </c:catAx>
      <c:valAx>
        <c:axId val="40056018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99417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238193419870715E-2"/>
          <c:y val="0.10576916559555445"/>
          <c:w val="0.91436089238845142"/>
          <c:h val="0.70492249015748032"/>
        </c:manualLayout>
      </c:layout>
      <c:barChart>
        <c:barDir val="col"/>
        <c:grouping val="clustered"/>
        <c:varyColors val="0"/>
        <c:ser>
          <c:idx val="0"/>
          <c:order val="0"/>
          <c:tx>
            <c:strRef>
              <c:f>Sheet1!$B$1</c:f>
              <c:strCache>
                <c:ptCount val="1"/>
                <c:pt idx="0">
                  <c:v>Series 1</c:v>
                </c:pt>
              </c:strCache>
            </c:strRef>
          </c:tx>
          <c:spPr>
            <a:solidFill>
              <a:srgbClr val="482683"/>
            </a:solidFill>
            <a:ln>
              <a:noFill/>
            </a:ln>
            <a:effectLst/>
          </c:spPr>
          <c:invertIfNegative val="0"/>
          <c:dLbls>
            <c:dLbl>
              <c:idx val="10"/>
              <c:layout>
                <c:manualLayout>
                  <c:x val="-1.2040487723156407E-16"/>
                  <c:y val="5.731020752673812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3D8-4062-B963-9F6176CFA0C5}"/>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Sheet1!$B$2:$B$12</c:f>
              <c:numCache>
                <c:formatCode>General</c:formatCode>
                <c:ptCount val="11"/>
                <c:pt idx="0">
                  <c:v>16.2</c:v>
                </c:pt>
                <c:pt idx="1">
                  <c:v>17.899999999999999</c:v>
                </c:pt>
                <c:pt idx="2">
                  <c:v>12.8</c:v>
                </c:pt>
                <c:pt idx="3">
                  <c:v>17.3</c:v>
                </c:pt>
                <c:pt idx="4">
                  <c:v>5.6</c:v>
                </c:pt>
                <c:pt idx="5">
                  <c:v>16.2</c:v>
                </c:pt>
                <c:pt idx="6">
                  <c:v>4.5</c:v>
                </c:pt>
                <c:pt idx="7">
                  <c:v>3.4</c:v>
                </c:pt>
                <c:pt idx="8">
                  <c:v>3.4</c:v>
                </c:pt>
                <c:pt idx="9">
                  <c:v>1.7</c:v>
                </c:pt>
                <c:pt idx="10">
                  <c:v>1.1000000000000001</c:v>
                </c:pt>
              </c:numCache>
            </c:numRef>
          </c:val>
          <c:extLst xmlns:c16r2="http://schemas.microsoft.com/office/drawing/2015/06/chart">
            <c:ext xmlns:c16="http://schemas.microsoft.com/office/drawing/2014/chart" uri="{C3380CC4-5D6E-409C-BE32-E72D297353CC}">
              <c16:uniqueId val="{00000001-13D8-4062-B963-9F6176CFA0C5}"/>
            </c:ext>
          </c:extLst>
        </c:ser>
        <c:dLbls>
          <c:showLegendKey val="0"/>
          <c:showVal val="0"/>
          <c:showCatName val="0"/>
          <c:showSerName val="0"/>
          <c:showPercent val="0"/>
          <c:showBubbleSize val="0"/>
        </c:dLbls>
        <c:gapWidth val="219"/>
        <c:overlap val="-27"/>
        <c:axId val="400760240"/>
        <c:axId val="400760632"/>
      </c:barChart>
      <c:catAx>
        <c:axId val="40076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0760632"/>
        <c:crosses val="autoZero"/>
        <c:auto val="1"/>
        <c:lblAlgn val="ctr"/>
        <c:lblOffset val="100"/>
        <c:noMultiLvlLbl val="0"/>
      </c:catAx>
      <c:valAx>
        <c:axId val="40076063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0760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74005905511811"/>
          <c:y val="4.6108912750517116E-2"/>
          <c:w val="0.52316715879265097"/>
          <c:h val="0.73453940430717313"/>
        </c:manualLayout>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dLbl>
              <c:idx val="2"/>
              <c:layout>
                <c:manualLayout>
                  <c:x val="-3.5812007874015746E-3"/>
                  <c:y val="4.1917193409560247E-3"/>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02C-4490-9A94-61F1CDA6CB45}"/>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Mažiau</c:v>
                </c:pt>
                <c:pt idx="1">
                  <c:v>Tiek pat, kaip ir kitose asmens sveikatos priežiūros įstaigose</c:v>
                </c:pt>
                <c:pt idx="2">
                  <c:v>Daugiau</c:v>
                </c:pt>
                <c:pt idx="3">
                  <c:v>Korupcijos apraiškų LSMU Kauno ligoninėje nėra iš viso</c:v>
                </c:pt>
              </c:strCache>
            </c:strRef>
          </c:cat>
          <c:val>
            <c:numRef>
              <c:f>Sheet1!$B$2:$B$5</c:f>
              <c:numCache>
                <c:formatCode>General</c:formatCode>
                <c:ptCount val="4"/>
                <c:pt idx="0">
                  <c:v>39.1</c:v>
                </c:pt>
                <c:pt idx="1">
                  <c:v>48</c:v>
                </c:pt>
                <c:pt idx="2">
                  <c:v>2.8</c:v>
                </c:pt>
                <c:pt idx="3">
                  <c:v>10.1</c:v>
                </c:pt>
              </c:numCache>
            </c:numRef>
          </c:val>
          <c:extLst xmlns:c16r2="http://schemas.microsoft.com/office/drawing/2015/06/chart">
            <c:ext xmlns:c16="http://schemas.microsoft.com/office/drawing/2014/chart" uri="{C3380CC4-5D6E-409C-BE32-E72D297353CC}">
              <c16:uniqueId val="{00000001-302C-4490-9A94-61F1CDA6CB45}"/>
            </c:ext>
          </c:extLst>
        </c:ser>
        <c:dLbls>
          <c:showLegendKey val="0"/>
          <c:showVal val="0"/>
          <c:showCatName val="0"/>
          <c:showSerName val="0"/>
          <c:showPercent val="0"/>
          <c:showBubbleSize val="0"/>
        </c:dLbls>
        <c:gapWidth val="219"/>
        <c:axId val="400759848"/>
        <c:axId val="400758280"/>
      </c:barChart>
      <c:catAx>
        <c:axId val="400759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0758280"/>
        <c:crosses val="autoZero"/>
        <c:auto val="1"/>
        <c:lblAlgn val="ctr"/>
        <c:lblOffset val="100"/>
        <c:noMultiLvlLbl val="0"/>
      </c:catAx>
      <c:valAx>
        <c:axId val="400758280"/>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0759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dLbl>
              <c:idx val="2"/>
              <c:layout>
                <c:manualLayout>
                  <c:x val="-5.4004265091863899E-3"/>
                  <c:y val="-1.8657952085975364E-17"/>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Book Antiqua" panose="02040602050305030304" pitchFamily="18" charset="0"/>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F7C-47E0-8E7A-56DC9B9FBDD9}"/>
                </c:ext>
                <c:ext xmlns:c15="http://schemas.microsoft.com/office/drawing/2012/chart" uri="{CE6537A1-D6FC-4f65-9D91-7224C49458BB}">
                  <c15:layout>
                    <c:manualLayout>
                      <c:w val="4.7156332020997373E-2"/>
                      <c:h val="6.4156957474443249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Sumažėjo</c:v>
                </c:pt>
                <c:pt idx="1">
                  <c:v>Nepakito</c:v>
                </c:pt>
                <c:pt idx="2">
                  <c:v>Padaugėjo</c:v>
                </c:pt>
              </c:strCache>
            </c:strRef>
          </c:cat>
          <c:val>
            <c:numRef>
              <c:f>Sheet1!$B$2:$B$4</c:f>
              <c:numCache>
                <c:formatCode>General</c:formatCode>
                <c:ptCount val="3"/>
                <c:pt idx="0">
                  <c:v>60.3</c:v>
                </c:pt>
                <c:pt idx="1">
                  <c:v>38</c:v>
                </c:pt>
                <c:pt idx="2">
                  <c:v>1.7</c:v>
                </c:pt>
              </c:numCache>
            </c:numRef>
          </c:val>
          <c:extLst xmlns:c16r2="http://schemas.microsoft.com/office/drawing/2015/06/chart">
            <c:ext xmlns:c16="http://schemas.microsoft.com/office/drawing/2014/chart" uri="{C3380CC4-5D6E-409C-BE32-E72D297353CC}">
              <c16:uniqueId val="{00000001-8F7C-47E0-8E7A-56DC9B9FBDD9}"/>
            </c:ext>
          </c:extLst>
        </c:ser>
        <c:dLbls>
          <c:showLegendKey val="0"/>
          <c:showVal val="0"/>
          <c:showCatName val="0"/>
          <c:showSerName val="0"/>
          <c:showPercent val="0"/>
          <c:showBubbleSize val="0"/>
        </c:dLbls>
        <c:gapWidth val="219"/>
        <c:axId val="400757104"/>
        <c:axId val="400757496"/>
      </c:barChart>
      <c:catAx>
        <c:axId val="400757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0757496"/>
        <c:crosses val="autoZero"/>
        <c:auto val="1"/>
        <c:lblAlgn val="ctr"/>
        <c:lblOffset val="100"/>
        <c:noMultiLvlLbl val="0"/>
      </c:catAx>
      <c:valAx>
        <c:axId val="40075749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0757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dLbl>
              <c:idx val="3"/>
              <c:layout>
                <c:manualLayout>
                  <c:x val="-9.3817144895856353E-3"/>
                  <c:y val="-1.0102510682422121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Book Antiqua" panose="02040602050305030304" pitchFamily="18" charset="0"/>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EF9-41C5-99E2-60DE39D3EBF9}"/>
                </c:ext>
                <c:ext xmlns:c15="http://schemas.microsoft.com/office/drawing/2012/chart" uri="{CE6537A1-D6FC-4f65-9D91-7224C49458BB}">
                  <c15:layout>
                    <c:manualLayout>
                      <c:w val="3.826876329585422E-2"/>
                      <c:h val="8.4660706068029404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Dažniau atsisakoma priimti atlygį</c:v>
                </c:pt>
                <c:pt idx="1">
                  <c:v>Pacientai rečiau siūlo atsilyginti</c:v>
                </c:pt>
                <c:pt idx="2">
                  <c:v>Skaidrėja LSMU Kauno ligoninės darbuotojų ir verslo santykiai</c:v>
                </c:pt>
                <c:pt idx="3">
                  <c:v>Kitos priežastys</c:v>
                </c:pt>
              </c:strCache>
            </c:strRef>
          </c:cat>
          <c:val>
            <c:numRef>
              <c:f>Sheet1!$B$2:$B$5</c:f>
              <c:numCache>
                <c:formatCode>General</c:formatCode>
                <c:ptCount val="4"/>
                <c:pt idx="0">
                  <c:v>35.4</c:v>
                </c:pt>
                <c:pt idx="1">
                  <c:v>58.4</c:v>
                </c:pt>
                <c:pt idx="2">
                  <c:v>40.700000000000003</c:v>
                </c:pt>
                <c:pt idx="3">
                  <c:v>3.6</c:v>
                </c:pt>
              </c:numCache>
            </c:numRef>
          </c:val>
          <c:extLst xmlns:c16r2="http://schemas.microsoft.com/office/drawing/2015/06/chart">
            <c:ext xmlns:c16="http://schemas.microsoft.com/office/drawing/2014/chart" uri="{C3380CC4-5D6E-409C-BE32-E72D297353CC}">
              <c16:uniqueId val="{00000001-BEF9-41C5-99E2-60DE39D3EBF9}"/>
            </c:ext>
          </c:extLst>
        </c:ser>
        <c:dLbls>
          <c:showLegendKey val="0"/>
          <c:showVal val="0"/>
          <c:showCatName val="0"/>
          <c:showSerName val="0"/>
          <c:showPercent val="0"/>
          <c:showBubbleSize val="0"/>
        </c:dLbls>
        <c:gapWidth val="182"/>
        <c:axId val="400759064"/>
        <c:axId val="401588384"/>
      </c:barChart>
      <c:catAx>
        <c:axId val="400759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1588384"/>
        <c:crosses val="autoZero"/>
        <c:auto val="1"/>
        <c:lblAlgn val="ctr"/>
        <c:lblOffset val="100"/>
        <c:noMultiLvlLbl val="0"/>
      </c:catAx>
      <c:valAx>
        <c:axId val="40158838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0759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859202755905513"/>
          <c:y val="3.8308670585110688E-3"/>
          <c:w val="0.53224130577427819"/>
          <c:h val="0.63237927214736578"/>
        </c:manualLayout>
      </c:layout>
      <c:barChart>
        <c:barDir val="bar"/>
        <c:grouping val="clustered"/>
        <c:varyColors val="0"/>
        <c:ser>
          <c:idx val="0"/>
          <c:order val="0"/>
          <c:tx>
            <c:strRef>
              <c:f>Sheet1!$B$1</c:f>
              <c:strCache>
                <c:ptCount val="1"/>
                <c:pt idx="0">
                  <c:v>Series 1</c:v>
                </c:pt>
              </c:strCache>
            </c:strRef>
          </c:tx>
          <c:spPr>
            <a:solidFill>
              <a:srgbClr val="4826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Taip, daug tokių atvejų</c:v>
                </c:pt>
                <c:pt idx="1">
                  <c:v>Taip, pavieniai atvejai</c:v>
                </c:pt>
                <c:pt idx="2">
                  <c:v>Manau, jog tokių atveju buvo, bet konkrečiai nežinau</c:v>
                </c:pt>
                <c:pt idx="3">
                  <c:v>Ne, nežinau</c:v>
                </c:pt>
              </c:strCache>
            </c:strRef>
          </c:cat>
          <c:val>
            <c:numRef>
              <c:f>Sheet1!$B$2:$B$5</c:f>
              <c:numCache>
                <c:formatCode>General</c:formatCode>
                <c:ptCount val="4"/>
                <c:pt idx="0">
                  <c:v>5.6</c:v>
                </c:pt>
                <c:pt idx="1">
                  <c:v>19</c:v>
                </c:pt>
                <c:pt idx="2">
                  <c:v>35.200000000000003</c:v>
                </c:pt>
                <c:pt idx="3">
                  <c:v>40.200000000000003</c:v>
                </c:pt>
              </c:numCache>
            </c:numRef>
          </c:val>
          <c:extLst xmlns:c16r2="http://schemas.microsoft.com/office/drawing/2015/06/chart">
            <c:ext xmlns:c16="http://schemas.microsoft.com/office/drawing/2014/chart" uri="{C3380CC4-5D6E-409C-BE32-E72D297353CC}">
              <c16:uniqueId val="{00000000-80D4-4E21-A57C-21D6092429C0}"/>
            </c:ext>
          </c:extLst>
        </c:ser>
        <c:dLbls>
          <c:showLegendKey val="0"/>
          <c:showVal val="0"/>
          <c:showCatName val="0"/>
          <c:showSerName val="0"/>
          <c:showPercent val="0"/>
          <c:showBubbleSize val="0"/>
        </c:dLbls>
        <c:gapWidth val="182"/>
        <c:axId val="401589560"/>
        <c:axId val="401586424"/>
      </c:barChart>
      <c:catAx>
        <c:axId val="401589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1586424"/>
        <c:crosses val="autoZero"/>
        <c:auto val="1"/>
        <c:lblAlgn val="ctr"/>
        <c:lblOffset val="100"/>
        <c:noMultiLvlLbl val="0"/>
      </c:catAx>
      <c:valAx>
        <c:axId val="40158642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1589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534891732283464"/>
          <c:y val="5.0072761421392574E-2"/>
          <c:w val="0.49173441601049867"/>
          <c:h val="0.66769894693075826"/>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482683"/>
              </a:solidFill>
              <a:ln>
                <a:noFill/>
              </a:ln>
              <a:effectLst/>
            </c:spPr>
            <c:extLst xmlns:c16r2="http://schemas.microsoft.com/office/drawing/2015/06/chart">
              <c:ext xmlns:c16="http://schemas.microsoft.com/office/drawing/2014/chart" uri="{C3380CC4-5D6E-409C-BE32-E72D297353CC}">
                <c16:uniqueId val="{00000001-BE6C-4F9D-9AE7-D0D97FDA2438}"/>
              </c:ext>
            </c:extLst>
          </c:dPt>
          <c:dPt>
            <c:idx val="1"/>
            <c:invertIfNegative val="0"/>
            <c:bubble3D val="0"/>
            <c:spPr>
              <a:solidFill>
                <a:srgbClr val="482683"/>
              </a:solidFill>
              <a:ln>
                <a:noFill/>
              </a:ln>
              <a:effectLst/>
            </c:spPr>
            <c:extLst xmlns:c16r2="http://schemas.microsoft.com/office/drawing/2015/06/chart">
              <c:ext xmlns:c16="http://schemas.microsoft.com/office/drawing/2014/chart" uri="{C3380CC4-5D6E-409C-BE32-E72D297353CC}">
                <c16:uniqueId val="{00000003-BE6C-4F9D-9AE7-D0D97FDA2438}"/>
              </c:ext>
            </c:extLst>
          </c:dPt>
          <c:dPt>
            <c:idx val="2"/>
            <c:invertIfNegative val="0"/>
            <c:bubble3D val="0"/>
            <c:spPr>
              <a:solidFill>
                <a:srgbClr val="482683"/>
              </a:solidFill>
              <a:ln>
                <a:noFill/>
              </a:ln>
              <a:effectLst/>
            </c:spPr>
            <c:extLst xmlns:c16r2="http://schemas.microsoft.com/office/drawing/2015/06/chart">
              <c:ext xmlns:c16="http://schemas.microsoft.com/office/drawing/2014/chart" uri="{C3380CC4-5D6E-409C-BE32-E72D297353CC}">
                <c16:uniqueId val="{00000005-BE6C-4F9D-9AE7-D0D97FDA2438}"/>
              </c:ext>
            </c:extLst>
          </c:dPt>
          <c:dPt>
            <c:idx val="3"/>
            <c:invertIfNegative val="0"/>
            <c:bubble3D val="0"/>
            <c:spPr>
              <a:solidFill>
                <a:srgbClr val="482683"/>
              </a:solidFill>
              <a:ln>
                <a:noFill/>
              </a:ln>
              <a:effectLst/>
            </c:spPr>
            <c:extLst xmlns:c16r2="http://schemas.microsoft.com/office/drawing/2015/06/chart">
              <c:ext xmlns:c16="http://schemas.microsoft.com/office/drawing/2014/chart" uri="{C3380CC4-5D6E-409C-BE32-E72D297353CC}">
                <c16:uniqueId val="{00000007-BE6C-4F9D-9AE7-D0D97FDA2438}"/>
              </c:ext>
            </c:extLst>
          </c:dPt>
          <c:dLbls>
            <c:dLbl>
              <c:idx val="2"/>
              <c:layout>
                <c:manualLayout>
                  <c:x val="-5.5301837270341206E-3"/>
                  <c:y val="0"/>
                </c:manualLayout>
              </c:layout>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Book Antiqua" panose="02040602050305030304" pitchFamily="18" charset="0"/>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E6C-4F9D-9AE7-D0D97FDA243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Book Antiqua" panose="02040602050305030304" pitchFamily="18" charset="0"/>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Taip, smulkiomis dovanomis (saldainiai, kava, taurieji gėrimai ir pan.)</c:v>
                </c:pt>
                <c:pt idx="1">
                  <c:v>Taip, pinigais</c:v>
                </c:pt>
                <c:pt idx="2">
                  <c:v>Taip, kitomis priemonėmis (kelionės, konferencijos, pramogos ir pan.)</c:v>
                </c:pt>
                <c:pt idx="3">
                  <c:v>Ne</c:v>
                </c:pt>
              </c:strCache>
            </c:strRef>
          </c:cat>
          <c:val>
            <c:numRef>
              <c:f>Sheet1!$B$2:$B$5</c:f>
              <c:numCache>
                <c:formatCode>General</c:formatCode>
                <c:ptCount val="4"/>
                <c:pt idx="0">
                  <c:v>24.6</c:v>
                </c:pt>
                <c:pt idx="1">
                  <c:v>9.5</c:v>
                </c:pt>
                <c:pt idx="2">
                  <c:v>1.1000000000000001</c:v>
                </c:pt>
                <c:pt idx="3">
                  <c:v>70.400000000000006</c:v>
                </c:pt>
              </c:numCache>
            </c:numRef>
          </c:val>
          <c:extLst xmlns:c16r2="http://schemas.microsoft.com/office/drawing/2015/06/chart">
            <c:ext xmlns:c16="http://schemas.microsoft.com/office/drawing/2014/chart" uri="{C3380CC4-5D6E-409C-BE32-E72D297353CC}">
              <c16:uniqueId val="{00000008-BE6C-4F9D-9AE7-D0D97FDA2438}"/>
            </c:ext>
          </c:extLst>
        </c:ser>
        <c:dLbls>
          <c:showLegendKey val="0"/>
          <c:showVal val="0"/>
          <c:showCatName val="0"/>
          <c:showSerName val="0"/>
          <c:showPercent val="0"/>
          <c:showBubbleSize val="0"/>
        </c:dLbls>
        <c:gapWidth val="182"/>
        <c:axId val="401588776"/>
        <c:axId val="401589168"/>
      </c:barChart>
      <c:catAx>
        <c:axId val="401588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Book Antiqua" panose="02040602050305030304" pitchFamily="18" charset="0"/>
                <a:ea typeface="+mn-ea"/>
                <a:cs typeface="+mn-cs"/>
              </a:defRPr>
            </a:pPr>
            <a:endParaRPr lang="en-US"/>
          </a:p>
        </c:txPr>
        <c:crossAx val="401589168"/>
        <c:crosses val="autoZero"/>
        <c:auto val="1"/>
        <c:lblAlgn val="ctr"/>
        <c:lblOffset val="100"/>
        <c:noMultiLvlLbl val="0"/>
      </c:catAx>
      <c:valAx>
        <c:axId val="40158916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01588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A90165-985D-4849-B651-0EF8A650CDBA}" type="datetimeFigureOut">
              <a:rPr lang="lt-LT" smtClean="0"/>
              <a:t>2022-01-24</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2C1FD-9F01-4CE3-A025-678A029AF3AA}" type="slidenum">
              <a:rPr lang="lt-LT" smtClean="0"/>
              <a:t>‹#›</a:t>
            </a:fld>
            <a:endParaRPr lang="lt-LT"/>
          </a:p>
        </p:txBody>
      </p:sp>
    </p:spTree>
    <p:extLst>
      <p:ext uri="{BB962C8B-B14F-4D97-AF65-F5344CB8AC3E}">
        <p14:creationId xmlns:p14="http://schemas.microsoft.com/office/powerpoint/2010/main" val="79410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5"/>
          </p:nvPr>
        </p:nvSpPr>
        <p:spPr/>
        <p:txBody>
          <a:bodyPr/>
          <a:lstStyle/>
          <a:p>
            <a:fld id="{6BC2C1FD-9F01-4CE3-A025-678A029AF3AA}" type="slidenum">
              <a:rPr lang="lt-LT" smtClean="0"/>
              <a:t>2</a:t>
            </a:fld>
            <a:endParaRPr lang="lt-LT"/>
          </a:p>
        </p:txBody>
      </p:sp>
    </p:spTree>
    <p:extLst>
      <p:ext uri="{BB962C8B-B14F-4D97-AF65-F5344CB8AC3E}">
        <p14:creationId xmlns:p14="http://schemas.microsoft.com/office/powerpoint/2010/main" val="3349885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C2C1FD-9F01-4CE3-A025-678A029AF3AA}" type="slidenum">
              <a:rPr lang="lt-LT" smtClean="0"/>
              <a:t>3</a:t>
            </a:fld>
            <a:endParaRPr lang="lt-LT"/>
          </a:p>
        </p:txBody>
      </p:sp>
    </p:spTree>
    <p:extLst>
      <p:ext uri="{BB962C8B-B14F-4D97-AF65-F5344CB8AC3E}">
        <p14:creationId xmlns:p14="http://schemas.microsoft.com/office/powerpoint/2010/main" val="1903497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6BC2C1FD-9F01-4CE3-A025-678A029AF3AA}" type="slidenum">
              <a:rPr lang="lt-LT" smtClean="0"/>
              <a:t>4</a:t>
            </a:fld>
            <a:endParaRPr lang="lt-LT"/>
          </a:p>
        </p:txBody>
      </p:sp>
    </p:spTree>
    <p:extLst>
      <p:ext uri="{BB962C8B-B14F-4D97-AF65-F5344CB8AC3E}">
        <p14:creationId xmlns:p14="http://schemas.microsoft.com/office/powerpoint/2010/main" val="3197810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C2C1FD-9F01-4CE3-A025-678A029AF3AA}" type="slidenum">
              <a:rPr lang="lt-LT" smtClean="0"/>
              <a:t>8</a:t>
            </a:fld>
            <a:endParaRPr lang="lt-LT"/>
          </a:p>
        </p:txBody>
      </p:sp>
    </p:spTree>
    <p:extLst>
      <p:ext uri="{BB962C8B-B14F-4D97-AF65-F5344CB8AC3E}">
        <p14:creationId xmlns:p14="http://schemas.microsoft.com/office/powerpoint/2010/main" val="2516505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noProof="0" dirty="0"/>
          </a:p>
        </p:txBody>
      </p:sp>
      <p:sp>
        <p:nvSpPr>
          <p:cNvPr id="4" name="Slide Number Placeholder 3"/>
          <p:cNvSpPr>
            <a:spLocks noGrp="1"/>
          </p:cNvSpPr>
          <p:nvPr>
            <p:ph type="sldNum" sz="quarter" idx="10"/>
          </p:nvPr>
        </p:nvSpPr>
        <p:spPr/>
        <p:txBody>
          <a:bodyPr/>
          <a:lstStyle/>
          <a:p>
            <a:fld id="{6BC2C1FD-9F01-4CE3-A025-678A029AF3AA}" type="slidenum">
              <a:rPr lang="lt-LT" smtClean="0"/>
              <a:t>12</a:t>
            </a:fld>
            <a:endParaRPr lang="lt-LT"/>
          </a:p>
        </p:txBody>
      </p:sp>
    </p:spTree>
    <p:extLst>
      <p:ext uri="{BB962C8B-B14F-4D97-AF65-F5344CB8AC3E}">
        <p14:creationId xmlns:p14="http://schemas.microsoft.com/office/powerpoint/2010/main" val="183048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5507" y="304800"/>
            <a:ext cx="4811752" cy="1790700"/>
          </a:xfrm>
        </p:spPr>
        <p:txBody>
          <a:bodyPr anchor="t"/>
          <a:lstStyle>
            <a:lvl1pPr algn="l">
              <a:defRPr sz="4500">
                <a:solidFill>
                  <a:srgbClr val="482683"/>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4" name="Date Placeholder 3"/>
          <p:cNvSpPr>
            <a:spLocks noGrp="1"/>
          </p:cNvSpPr>
          <p:nvPr>
            <p:ph type="dt" sz="half" idx="10"/>
          </p:nvPr>
        </p:nvSpPr>
        <p:spPr/>
        <p:txBody>
          <a:bodyPr/>
          <a:lstStyle/>
          <a:p>
            <a:fld id="{7EBE8D52-AB2D-E340-80EB-DB99893F3DA8}" type="datetimeFigureOut">
              <a:rPr lang="lt-LT" smtClean="0"/>
              <a:t>2022-01-24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9CE37E-01A8-1C4A-8E24-80E9D118BF1B}" type="slidenum">
              <a:rPr lang="lt-LT" smtClean="0"/>
              <a:t>‹#›</a:t>
            </a:fld>
            <a:endParaRPr lang="lt-LT"/>
          </a:p>
        </p:txBody>
      </p:sp>
      <p:pic>
        <p:nvPicPr>
          <p:cNvPr id="11" name="Graphic 10">
            <a:extLst>
              <a:ext uri="{FF2B5EF4-FFF2-40B4-BE49-F238E27FC236}">
                <a16:creationId xmlns:a16="http://schemas.microsoft.com/office/drawing/2014/main" xmlns="" id="{430B6B17-414D-3442-BE26-0EAE213F19F5}"/>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6516005" y="394008"/>
            <a:ext cx="2243280" cy="899533"/>
          </a:xfrm>
          <a:prstGeom prst="rect">
            <a:avLst/>
          </a:prstGeom>
        </p:spPr>
      </p:pic>
      <p:pic>
        <p:nvPicPr>
          <p:cNvPr id="12" name="Graphic 11">
            <a:extLst>
              <a:ext uri="{FF2B5EF4-FFF2-40B4-BE49-F238E27FC236}">
                <a16:creationId xmlns:a16="http://schemas.microsoft.com/office/drawing/2014/main" xmlns="" id="{67052616-56F9-2642-BE5A-1BA1C139C1BB}"/>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0" y="2865410"/>
            <a:ext cx="9144000" cy="2278090"/>
          </a:xfrm>
          <a:prstGeom prst="rect">
            <a:avLst/>
          </a:prstGeom>
        </p:spPr>
      </p:pic>
    </p:spTree>
    <p:extLst>
      <p:ext uri="{BB962C8B-B14F-4D97-AF65-F5344CB8AC3E}">
        <p14:creationId xmlns:p14="http://schemas.microsoft.com/office/powerpoint/2010/main" val="70754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EBE8D52-AB2D-E340-80EB-DB99893F3DA8}" type="datetimeFigureOut">
              <a:rPr lang="lt-LT" smtClean="0"/>
              <a:t>2022-01-24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399464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EBE8D52-AB2D-E340-80EB-DB99893F3DA8}" type="datetimeFigureOut">
              <a:rPr lang="lt-LT" smtClean="0"/>
              <a:t>2022-01-24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344016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EBE8D52-AB2D-E340-80EB-DB99893F3DA8}" type="datetimeFigureOut">
              <a:rPr lang="lt-LT" smtClean="0"/>
              <a:t>2022-01-24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355806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EBE8D52-AB2D-E340-80EB-DB99893F3DA8}" type="datetimeFigureOut">
              <a:rPr lang="lt-LT" smtClean="0"/>
              <a:t>2022-01-24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15873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EBE8D52-AB2D-E340-80EB-DB99893F3DA8}" type="datetimeFigureOut">
              <a:rPr lang="lt-LT" smtClean="0"/>
              <a:t>2022-01-24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421978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EBE8D52-AB2D-E340-80EB-DB99893F3DA8}" type="datetimeFigureOut">
              <a:rPr lang="lt-LT" smtClean="0"/>
              <a:t>2022-01-24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1812268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EBE8D52-AB2D-E340-80EB-DB99893F3DA8}" type="datetimeFigureOut">
              <a:rPr lang="lt-LT" smtClean="0"/>
              <a:t>2022-01-24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38058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E8D52-AB2D-E340-80EB-DB99893F3DA8}" type="datetimeFigureOut">
              <a:rPr lang="lt-LT" smtClean="0"/>
              <a:t>2022-01-24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54469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EBE8D52-AB2D-E340-80EB-DB99893F3DA8}" type="datetimeFigureOut">
              <a:rPr lang="lt-LT" smtClean="0"/>
              <a:t>2022-01-24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87915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7EBE8D52-AB2D-E340-80EB-DB99893F3DA8}" type="datetimeFigureOut">
              <a:rPr lang="lt-LT" smtClean="0"/>
              <a:t>2022-01-24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A9CE37E-01A8-1C4A-8E24-80E9D118BF1B}" type="slidenum">
              <a:rPr lang="lt-LT" smtClean="0"/>
              <a:t>‹#›</a:t>
            </a:fld>
            <a:endParaRPr lang="lt-LT"/>
          </a:p>
        </p:txBody>
      </p:sp>
    </p:spTree>
    <p:extLst>
      <p:ext uri="{BB962C8B-B14F-4D97-AF65-F5344CB8AC3E}">
        <p14:creationId xmlns:p14="http://schemas.microsoft.com/office/powerpoint/2010/main" val="220236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EBE8D52-AB2D-E340-80EB-DB99893F3DA8}" type="datetimeFigureOut">
              <a:rPr lang="lt-LT" smtClean="0"/>
              <a:t>2022-01-24</a:t>
            </a:fld>
            <a:endParaRPr lang="lt-LT"/>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A9CE37E-01A8-1C4A-8E24-80E9D118BF1B}" type="slidenum">
              <a:rPr lang="lt-LT" smtClean="0"/>
              <a:t>‹#›</a:t>
            </a:fld>
            <a:endParaRPr lang="lt-LT"/>
          </a:p>
        </p:txBody>
      </p:sp>
    </p:spTree>
    <p:extLst>
      <p:ext uri="{BB962C8B-B14F-4D97-AF65-F5344CB8AC3E}">
        <p14:creationId xmlns:p14="http://schemas.microsoft.com/office/powerpoint/2010/main" val="1006411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viktorija.bucinskaite@kaunoligonine.lt" TargetMode="External"/><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7E0E3B-9725-0B47-AE7D-B6EEEC25C771}"/>
              </a:ext>
            </a:extLst>
          </p:cNvPr>
          <p:cNvSpPr>
            <a:spLocks noGrp="1"/>
          </p:cNvSpPr>
          <p:nvPr>
            <p:ph type="ctrTitle"/>
          </p:nvPr>
        </p:nvSpPr>
        <p:spPr>
          <a:xfrm>
            <a:off x="295506" y="304800"/>
            <a:ext cx="5617155" cy="2335272"/>
          </a:xfrm>
        </p:spPr>
        <p:txBody>
          <a:bodyPr>
            <a:noAutofit/>
          </a:bodyPr>
          <a:lstStyle/>
          <a:p>
            <a:pPr algn="ctr"/>
            <a:r>
              <a:rPr lang="lt-LT" sz="2800" dirty="0">
                <a:latin typeface="Book Antiqua" panose="02040602050305030304" pitchFamily="18" charset="0"/>
              </a:rPr>
              <a:t>LSMU KAUNO LIGONINĖS DARBUOTOJŲ NUOMONĖS TYRIMAS DĖL GALIMŲ KORUPCIJOS APRAIŠKŲ LSMU KAUNO LIGONINĖJE</a:t>
            </a:r>
          </a:p>
        </p:txBody>
      </p:sp>
    </p:spTree>
    <p:extLst>
      <p:ext uri="{BB962C8B-B14F-4D97-AF65-F5344CB8AC3E}">
        <p14:creationId xmlns:p14="http://schemas.microsoft.com/office/powerpoint/2010/main" val="2225995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000" dirty="0">
                <a:latin typeface="Book Antiqua" panose="02040602050305030304" pitchFamily="18" charset="0"/>
              </a:rPr>
              <a:t>ATVEJŲ, K</a:t>
            </a:r>
            <a:r>
              <a:rPr lang="lt-LT" sz="2000" dirty="0">
                <a:latin typeface="Book Antiqua" panose="02040602050305030304" pitchFamily="18" charset="0"/>
              </a:rPr>
              <a:t>AI</a:t>
            </a:r>
            <a:r>
              <a:rPr lang="en-GB" sz="2000" dirty="0">
                <a:latin typeface="Book Antiqua" panose="02040602050305030304" pitchFamily="18" charset="0"/>
              </a:rPr>
              <a:t> BUVO ATSILYGINTA </a:t>
            </a:r>
            <a:r>
              <a:rPr lang="lt-LT" sz="2000" dirty="0">
                <a:latin typeface="Book Antiqua" panose="02040602050305030304" pitchFamily="18" charset="0"/>
              </a:rPr>
              <a:t>LSMU KAUNO LIGONINĖJE</a:t>
            </a:r>
            <a:r>
              <a:rPr lang="en-GB" sz="2000" dirty="0">
                <a:latin typeface="Book Antiqua" panose="02040602050305030304" pitchFamily="18" charset="0"/>
              </a:rPr>
              <a:t> DIRBANTIEMS </a:t>
            </a:r>
            <a:r>
              <a:rPr lang="lt-LT" sz="2000" dirty="0">
                <a:latin typeface="Book Antiqua" panose="02040602050305030304" pitchFamily="18" charset="0"/>
              </a:rPr>
              <a:t>DARBUOTOJAMS</a:t>
            </a:r>
            <a:r>
              <a:rPr lang="en-GB" sz="2000" dirty="0">
                <a:latin typeface="Book Antiqua" panose="02040602050305030304" pitchFamily="18" charset="0"/>
              </a:rPr>
              <a:t>, ŽINOMUMAS (PROC.)</a:t>
            </a:r>
          </a:p>
        </p:txBody>
      </p:sp>
      <p:sp>
        <p:nvSpPr>
          <p:cNvPr id="3" name="Content Placeholder 2"/>
          <p:cNvSpPr>
            <a:spLocks noGrp="1"/>
          </p:cNvSpPr>
          <p:nvPr>
            <p:ph idx="1"/>
          </p:nvPr>
        </p:nvSpPr>
        <p:spPr>
          <a:xfrm>
            <a:off x="628650" y="1250645"/>
            <a:ext cx="8095625" cy="3263504"/>
          </a:xfrm>
        </p:spPr>
        <p:txBody>
          <a:bodyPr>
            <a:normAutofit/>
          </a:bodyPr>
          <a:lstStyle/>
          <a:p>
            <a:pPr marL="0" indent="0" algn="just">
              <a:buNone/>
            </a:pPr>
            <a:r>
              <a:rPr lang="lt-LT" sz="1400" i="1" dirty="0">
                <a:solidFill>
                  <a:srgbClr val="202124"/>
                </a:solidFill>
                <a:latin typeface="Book Antiqua" panose="02040602050305030304" pitchFamily="18" charset="0"/>
              </a:rPr>
              <a:t>Ar per pastaruosius metus Jums yra žinomi atvejai, kai pacientai, jų artimieji ar verslo atstovai pinigais, dovanomis ar paslaugomis atsilygino LSMU Kauno ligoninėje dirbantiems darbuotojams?</a:t>
            </a:r>
            <a:endParaRPr lang="en-GB" sz="1400" i="1" dirty="0">
              <a:latin typeface="Book Antiqua" panose="02040602050305030304" pitchFamily="18" charset="0"/>
            </a:endParaRPr>
          </a:p>
        </p:txBody>
      </p:sp>
      <p:graphicFrame>
        <p:nvGraphicFramePr>
          <p:cNvPr id="7" name="Chart 6"/>
          <p:cNvGraphicFramePr/>
          <p:nvPr>
            <p:extLst>
              <p:ext uri="{D42A27DB-BD31-4B8C-83A1-F6EECF244321}">
                <p14:modId xmlns:p14="http://schemas.microsoft.com/office/powerpoint/2010/main" val="3160642221"/>
              </p:ext>
            </p:extLst>
          </p:nvPr>
        </p:nvGraphicFramePr>
        <p:xfrm>
          <a:off x="320727" y="2166079"/>
          <a:ext cx="6096000" cy="2797539"/>
        </p:xfrm>
        <a:graphic>
          <a:graphicData uri="http://schemas.openxmlformats.org/drawingml/2006/chart">
            <c:chart xmlns:c="http://schemas.openxmlformats.org/drawingml/2006/chart" xmlns:r="http://schemas.openxmlformats.org/officeDocument/2006/relationships" r:id="rId2"/>
          </a:graphicData>
        </a:graphic>
      </p:graphicFrame>
      <p:sp>
        <p:nvSpPr>
          <p:cNvPr id="8" name="Flowchart: Process 7"/>
          <p:cNvSpPr/>
          <p:nvPr/>
        </p:nvSpPr>
        <p:spPr>
          <a:xfrm>
            <a:off x="6490741" y="2166079"/>
            <a:ext cx="2098623" cy="1873770"/>
          </a:xfrm>
          <a:prstGeom prst="flowChartProcess">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marL="628650" lvl="1" indent="-171450" algn="just" defTabSz="914400">
              <a:buFont typeface="Wingdings" panose="05000000000000000000" pitchFamily="2" charset="2"/>
              <a:buChar char="ü"/>
            </a:pPr>
            <a:endPar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endParaRPr>
          </a:p>
          <a:p>
            <a:pPr lvl="0" algn="just" defTabSz="914400"/>
            <a:r>
              <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rPr>
              <a:t> </a:t>
            </a:r>
          </a:p>
          <a:p>
            <a:pPr marL="171450" lvl="0" indent="-171450" algn="just" defTabSz="914400">
              <a:buFont typeface="Wingdings" panose="05000000000000000000" pitchFamily="2" charset="2"/>
              <a:buChar char="ü"/>
            </a:pPr>
            <a:endPar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endParaRPr>
          </a:p>
          <a:p>
            <a:pPr lvl="0" algn="just" defTabSz="914400"/>
            <a:endPar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endParaRPr>
          </a:p>
          <a:p>
            <a:pPr marL="171450" lvl="0" indent="-171450" algn="just" defTabSz="914400">
              <a:buFont typeface="Wingdings" panose="05000000000000000000" pitchFamily="2" charset="2"/>
              <a:buChar char="ü"/>
            </a:pPr>
            <a:r>
              <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rPr>
              <a:t>Pavienius atvejus dažniau teigia žinantys virš 10 metų darbo stažą turintys slaugytojai</a:t>
            </a:r>
          </a:p>
          <a:p>
            <a:pPr marL="171450" lvl="0" indent="-171450" algn="just" defTabSz="914400">
              <a:buFont typeface="Wingdings" panose="05000000000000000000" pitchFamily="2" charset="2"/>
              <a:buChar char="ü"/>
            </a:pPr>
            <a:r>
              <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rPr>
              <a:t>Manantys, jog tokių atvejų buvo, bet konkrečiai nežinantys, dažniau teigia virš 10 metų darbo stažą turintys slaugytojai ir klinikų/skyrių vadovai/vedėjai</a:t>
            </a:r>
          </a:p>
          <a:p>
            <a:pPr marL="171450" lvl="0" indent="-171450" algn="just" defTabSz="914400">
              <a:buFont typeface="Wingdings" panose="05000000000000000000" pitchFamily="2" charset="2"/>
              <a:buChar char="ü"/>
            </a:pPr>
            <a:endPar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endParaRPr>
          </a:p>
          <a:p>
            <a:pPr marL="171450" lvl="0" indent="-171450" algn="just" defTabSz="914400">
              <a:buFont typeface="Wingdings" panose="05000000000000000000" pitchFamily="2" charset="2"/>
              <a:buChar char="ü"/>
            </a:pPr>
            <a:endPar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endParaRPr>
          </a:p>
          <a:p>
            <a:pPr lvl="0" algn="just" defTabSz="914400"/>
            <a:endPar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endParaRPr>
          </a:p>
          <a:p>
            <a:pPr marL="171450" lvl="0" indent="-171450" algn="just" defTabSz="914400">
              <a:buFont typeface="Wingdings" panose="05000000000000000000" pitchFamily="2" charset="2"/>
              <a:buChar char="ü"/>
            </a:pPr>
            <a:endPar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endParaRPr>
          </a:p>
          <a:p>
            <a:pPr marL="171450" lvl="0" indent="-171450" algn="just" defTabSz="914400">
              <a:buFont typeface="Wingdings" panose="05000000000000000000" pitchFamily="2" charset="2"/>
              <a:buChar char="ü"/>
            </a:pPr>
            <a:endParaRPr lang="lt-LT" sz="1100" i="1" dirty="0">
              <a:solidFill>
                <a:prstClr val="black">
                  <a:lumMod val="65000"/>
                  <a:lumOff val="35000"/>
                </a:prstClr>
              </a:solidFill>
              <a:latin typeface="Book Antiqua" panose="02040602050305030304" pitchFamily="18" charset="0"/>
              <a:ea typeface="Microsoft YaHei UI Light" panose="020B0502040204020203" pitchFamily="34" charset="-122"/>
            </a:endParaRPr>
          </a:p>
        </p:txBody>
      </p:sp>
    </p:spTree>
    <p:extLst>
      <p:ext uri="{BB962C8B-B14F-4D97-AF65-F5344CB8AC3E}">
        <p14:creationId xmlns:p14="http://schemas.microsoft.com/office/powerpoint/2010/main" val="133398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000" dirty="0">
                <a:latin typeface="Book Antiqua" panose="02040602050305030304" pitchFamily="18" charset="0"/>
              </a:rPr>
              <a:t>PASIŪLYMO ATSILYGINTI UŽ SUTEIKTAS PASLAUGAS GAVIMAS (PROC.)</a:t>
            </a:r>
          </a:p>
        </p:txBody>
      </p:sp>
      <p:sp>
        <p:nvSpPr>
          <p:cNvPr id="3" name="Content Placeholder 2"/>
          <p:cNvSpPr>
            <a:spLocks noGrp="1"/>
          </p:cNvSpPr>
          <p:nvPr>
            <p:ph idx="1"/>
          </p:nvPr>
        </p:nvSpPr>
        <p:spPr/>
        <p:txBody>
          <a:bodyPr>
            <a:normAutofit/>
          </a:bodyPr>
          <a:lstStyle/>
          <a:p>
            <a:pPr marL="0" indent="0">
              <a:buNone/>
            </a:pPr>
            <a:r>
              <a:rPr lang="en-GB" sz="1400" i="1" dirty="0" err="1">
                <a:solidFill>
                  <a:srgbClr val="202124"/>
                </a:solidFill>
                <a:latin typeface="Book Antiqua" panose="02040602050305030304" pitchFamily="18" charset="0"/>
              </a:rPr>
              <a:t>Ar</a:t>
            </a:r>
            <a:r>
              <a:rPr lang="en-GB" sz="1400" i="1" dirty="0">
                <a:solidFill>
                  <a:srgbClr val="202124"/>
                </a:solidFill>
                <a:latin typeface="Book Antiqua" panose="02040602050305030304" pitchFamily="18" charset="0"/>
              </a:rPr>
              <a:t> </a:t>
            </a:r>
            <a:r>
              <a:rPr lang="en-GB" sz="1400" i="1" dirty="0" err="1">
                <a:solidFill>
                  <a:srgbClr val="202124"/>
                </a:solidFill>
                <a:latin typeface="Book Antiqua" panose="02040602050305030304" pitchFamily="18" charset="0"/>
              </a:rPr>
              <a:t>Jums</a:t>
            </a:r>
            <a:r>
              <a:rPr lang="en-GB" sz="1400" i="1" dirty="0">
                <a:solidFill>
                  <a:srgbClr val="202124"/>
                </a:solidFill>
                <a:latin typeface="Book Antiqua" panose="02040602050305030304" pitchFamily="18" charset="0"/>
              </a:rPr>
              <a:t> </a:t>
            </a:r>
            <a:r>
              <a:rPr lang="en-GB" sz="1400" i="1" dirty="0" err="1">
                <a:solidFill>
                  <a:srgbClr val="202124"/>
                </a:solidFill>
                <a:latin typeface="Book Antiqua" panose="02040602050305030304" pitchFamily="18" charset="0"/>
              </a:rPr>
              <a:t>asmeniškai</a:t>
            </a:r>
            <a:r>
              <a:rPr lang="en-GB" sz="1400" i="1" dirty="0">
                <a:solidFill>
                  <a:srgbClr val="202124"/>
                </a:solidFill>
                <a:latin typeface="Book Antiqua" panose="02040602050305030304" pitchFamily="18" charset="0"/>
              </a:rPr>
              <a:t> </a:t>
            </a:r>
            <a:r>
              <a:rPr lang="en-GB" sz="1400" i="1" dirty="0" err="1">
                <a:solidFill>
                  <a:srgbClr val="202124"/>
                </a:solidFill>
                <a:latin typeface="Book Antiqua" panose="02040602050305030304" pitchFamily="18" charset="0"/>
              </a:rPr>
              <a:t>buvo</a:t>
            </a:r>
            <a:r>
              <a:rPr lang="en-GB" sz="1400" i="1" dirty="0">
                <a:solidFill>
                  <a:srgbClr val="202124"/>
                </a:solidFill>
                <a:latin typeface="Book Antiqua" panose="02040602050305030304" pitchFamily="18" charset="0"/>
              </a:rPr>
              <a:t> </a:t>
            </a:r>
            <a:r>
              <a:rPr lang="en-GB" sz="1400" i="1" dirty="0" err="1">
                <a:solidFill>
                  <a:srgbClr val="202124"/>
                </a:solidFill>
                <a:latin typeface="Book Antiqua" panose="02040602050305030304" pitchFamily="18" charset="0"/>
              </a:rPr>
              <a:t>siūlyta</a:t>
            </a:r>
            <a:r>
              <a:rPr lang="en-GB" sz="1400" i="1" dirty="0">
                <a:solidFill>
                  <a:srgbClr val="202124"/>
                </a:solidFill>
                <a:latin typeface="Book Antiqua" panose="02040602050305030304" pitchFamily="18" charset="0"/>
              </a:rPr>
              <a:t> </a:t>
            </a:r>
            <a:r>
              <a:rPr lang="en-GB" sz="1400" i="1" dirty="0" err="1">
                <a:solidFill>
                  <a:srgbClr val="202124"/>
                </a:solidFill>
                <a:latin typeface="Book Antiqua" panose="02040602050305030304" pitchFamily="18" charset="0"/>
              </a:rPr>
              <a:t>atsilyginti</a:t>
            </a:r>
            <a:r>
              <a:rPr lang="en-GB" sz="1400" i="1" dirty="0">
                <a:solidFill>
                  <a:srgbClr val="202124"/>
                </a:solidFill>
                <a:latin typeface="Book Antiqua" panose="02040602050305030304" pitchFamily="18" charset="0"/>
              </a:rPr>
              <a:t> </a:t>
            </a:r>
            <a:r>
              <a:rPr lang="en-GB" sz="1400" i="1" dirty="0" err="1">
                <a:solidFill>
                  <a:srgbClr val="202124"/>
                </a:solidFill>
                <a:latin typeface="Book Antiqua" panose="02040602050305030304" pitchFamily="18" charset="0"/>
              </a:rPr>
              <a:t>už</a:t>
            </a:r>
            <a:r>
              <a:rPr lang="en-GB" sz="1400" i="1" dirty="0">
                <a:solidFill>
                  <a:srgbClr val="202124"/>
                </a:solidFill>
                <a:latin typeface="Book Antiqua" panose="02040602050305030304" pitchFamily="18" charset="0"/>
              </a:rPr>
              <a:t> </a:t>
            </a:r>
            <a:r>
              <a:rPr lang="en-GB" sz="1400" i="1" dirty="0" err="1">
                <a:solidFill>
                  <a:srgbClr val="202124"/>
                </a:solidFill>
                <a:latin typeface="Book Antiqua" panose="02040602050305030304" pitchFamily="18" charset="0"/>
              </a:rPr>
              <a:t>paslaugas</a:t>
            </a:r>
            <a:r>
              <a:rPr lang="en-GB" sz="1400" i="1" dirty="0">
                <a:solidFill>
                  <a:srgbClr val="202124"/>
                </a:solidFill>
                <a:latin typeface="Book Antiqua" panose="02040602050305030304" pitchFamily="18" charset="0"/>
              </a:rPr>
              <a:t>?</a:t>
            </a:r>
            <a:endParaRPr lang="lt-LT" sz="1400" i="1" dirty="0">
              <a:solidFill>
                <a:srgbClr val="202124"/>
              </a:solidFill>
              <a:latin typeface="Book Antiqua" panose="02040602050305030304" pitchFamily="18" charset="0"/>
            </a:endParaRPr>
          </a:p>
          <a:p>
            <a:pPr marL="0" indent="0">
              <a:buNone/>
            </a:pPr>
            <a:endParaRPr lang="en-GB" sz="1200" i="1" dirty="0">
              <a:latin typeface="Book Antiqua" panose="02040602050305030304" pitchFamily="18" charset="0"/>
            </a:endParaRPr>
          </a:p>
        </p:txBody>
      </p:sp>
      <p:graphicFrame>
        <p:nvGraphicFramePr>
          <p:cNvPr id="7" name="Chart 6"/>
          <p:cNvGraphicFramePr/>
          <p:nvPr>
            <p:extLst>
              <p:ext uri="{D42A27DB-BD31-4B8C-83A1-F6EECF244321}">
                <p14:modId xmlns:p14="http://schemas.microsoft.com/office/powerpoint/2010/main" val="2503293565"/>
              </p:ext>
            </p:extLst>
          </p:nvPr>
        </p:nvGraphicFramePr>
        <p:xfrm>
          <a:off x="628650" y="1791325"/>
          <a:ext cx="6096000" cy="2173573"/>
        </p:xfrm>
        <a:graphic>
          <a:graphicData uri="http://schemas.openxmlformats.org/drawingml/2006/chart">
            <c:chart xmlns:c="http://schemas.openxmlformats.org/drawingml/2006/chart" xmlns:r="http://schemas.openxmlformats.org/officeDocument/2006/relationships" r:id="rId2"/>
          </a:graphicData>
        </a:graphic>
      </p:graphicFrame>
      <p:sp>
        <p:nvSpPr>
          <p:cNvPr id="8" name="Flowchart: Process 7"/>
          <p:cNvSpPr/>
          <p:nvPr/>
        </p:nvSpPr>
        <p:spPr>
          <a:xfrm>
            <a:off x="6750570" y="2173573"/>
            <a:ext cx="2086132" cy="1326629"/>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marL="171450" indent="-171450" algn="just">
              <a:buFont typeface="Wingdings" panose="05000000000000000000" pitchFamily="2" charset="2"/>
              <a:buChar char="ü"/>
            </a:pPr>
            <a:r>
              <a:rPr lang="lt-LT" sz="1100" i="1" dirty="0">
                <a:solidFill>
                  <a:prstClr val="black"/>
                </a:solidFill>
                <a:latin typeface="Book Antiqua" panose="02040602050305030304" pitchFamily="18" charset="0"/>
                <a:ea typeface="Microsoft YaHei UI Light" panose="020B0502040204020203" pitchFamily="34" charset="-122"/>
              </a:rPr>
              <a:t>Didesnį nei 10 metų darbo </a:t>
            </a:r>
            <a:r>
              <a:rPr lang="lt-LT" sz="1100" i="1" dirty="0">
                <a:solidFill>
                  <a:schemeClr val="tx1"/>
                </a:solidFill>
                <a:latin typeface="Book Antiqua" panose="02040602050305030304" pitchFamily="18" charset="0"/>
                <a:ea typeface="Microsoft YaHei UI Light" panose="020B0502040204020203" pitchFamily="34" charset="-122"/>
              </a:rPr>
              <a:t>stažą LSMU Kauno ligoninėje turinys darbuotojai dažniau teigia, jog jiems buvo siūlyta atsilyginti už paslaugas</a:t>
            </a:r>
          </a:p>
          <a:p>
            <a:pPr marL="171450" lvl="0" indent="-171450" algn="just">
              <a:buFont typeface="Wingdings" panose="05000000000000000000" pitchFamily="2" charset="2"/>
              <a:buChar char="ü"/>
            </a:pPr>
            <a:r>
              <a:rPr lang="lt-LT" sz="1100" i="1" dirty="0">
                <a:solidFill>
                  <a:schemeClr val="tx1"/>
                </a:solidFill>
                <a:latin typeface="Book Antiqua" panose="02040602050305030304" pitchFamily="18" charset="0"/>
              </a:rPr>
              <a:t>Darbuotojai, turintys iki 5 metų darbo stažą LSMU Kauno ligoninėje, dažniau </a:t>
            </a:r>
            <a:r>
              <a:rPr lang="lt-LT" sz="1100" i="1" dirty="0">
                <a:solidFill>
                  <a:schemeClr val="tx1"/>
                </a:solidFill>
                <a:latin typeface="Book Antiqua" panose="02040602050305030304" pitchFamily="18" charset="0"/>
                <a:ea typeface="Microsoft YaHei UI Light" panose="020B0502040204020203" pitchFamily="34" charset="-122"/>
              </a:rPr>
              <a:t>teigia, kad jiems buvo siūlyta atsilyginti pinigais</a:t>
            </a:r>
          </a:p>
          <a:p>
            <a:pPr marL="171450" indent="-171450" algn="just">
              <a:buFont typeface="Wingdings" panose="05000000000000000000" pitchFamily="2" charset="2"/>
              <a:buChar char="ü"/>
            </a:pPr>
            <a:endParaRPr lang="lt-LT" sz="1100" i="1" dirty="0">
              <a:solidFill>
                <a:prstClr val="black"/>
              </a:solidFill>
              <a:latin typeface="Book Antiqua" panose="02040602050305030304" pitchFamily="18" charset="0"/>
              <a:ea typeface="Microsoft YaHei UI Light" panose="020B0502040204020203" pitchFamily="34" charset="-122"/>
            </a:endParaRPr>
          </a:p>
          <a:p>
            <a:pPr marL="171450" indent="-171450" algn="just">
              <a:buFont typeface="Wingdings" panose="05000000000000000000" pitchFamily="2" charset="2"/>
              <a:buChar char="ü"/>
            </a:pPr>
            <a:endParaRPr lang="en-GB" sz="1100" i="1" dirty="0">
              <a:latin typeface="Book Antiqua" panose="02040602050305030304" pitchFamily="18" charset="0"/>
            </a:endParaRPr>
          </a:p>
        </p:txBody>
      </p:sp>
    </p:spTree>
    <p:extLst>
      <p:ext uri="{BB962C8B-B14F-4D97-AF65-F5344CB8AC3E}">
        <p14:creationId xmlns:p14="http://schemas.microsoft.com/office/powerpoint/2010/main" val="322424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66" y="427513"/>
            <a:ext cx="7886700" cy="734225"/>
          </a:xfrm>
        </p:spPr>
        <p:txBody>
          <a:bodyPr>
            <a:normAutofit/>
          </a:bodyPr>
          <a:lstStyle/>
          <a:p>
            <a:pPr algn="ctr"/>
            <a:r>
              <a:rPr lang="en-GB" sz="2000" dirty="0">
                <a:latin typeface="Book Antiqua" panose="02040602050305030304" pitchFamily="18" charset="0"/>
              </a:rPr>
              <a:t>KORUPCIJOS ATVEJŲ PRIEŽASTYS (PROC.)</a:t>
            </a:r>
          </a:p>
        </p:txBody>
      </p:sp>
      <p:sp>
        <p:nvSpPr>
          <p:cNvPr id="3" name="Content Placeholder 2"/>
          <p:cNvSpPr>
            <a:spLocks noGrp="1"/>
          </p:cNvSpPr>
          <p:nvPr>
            <p:ph idx="1"/>
          </p:nvPr>
        </p:nvSpPr>
        <p:spPr>
          <a:xfrm>
            <a:off x="628650" y="1049311"/>
            <a:ext cx="7886700" cy="3777522"/>
          </a:xfrm>
        </p:spPr>
        <p:txBody>
          <a:bodyPr>
            <a:normAutofit/>
          </a:bodyPr>
          <a:lstStyle/>
          <a:p>
            <a:pPr marL="0" indent="0">
              <a:buNone/>
            </a:pPr>
            <a:r>
              <a:rPr lang="lt-LT" sz="1400" i="1" dirty="0">
                <a:latin typeface="Book Antiqua" panose="02040602050305030304" pitchFamily="18" charset="0"/>
              </a:rPr>
              <a:t>Jūsų nuomone, kas lemia korupcijos atvejus? </a:t>
            </a:r>
          </a:p>
          <a:p>
            <a:pPr marL="0" indent="0">
              <a:buNone/>
            </a:pPr>
            <a:endParaRPr lang="lt-LT" sz="1200" i="1" dirty="0">
              <a:latin typeface="Book Antiqua" panose="02040602050305030304" pitchFamily="18" charset="0"/>
            </a:endParaRPr>
          </a:p>
          <a:p>
            <a:pPr marL="0" indent="0">
              <a:buNone/>
            </a:pPr>
            <a:endParaRPr lang="lt-LT" sz="1200" i="1" dirty="0">
              <a:latin typeface="Book Antiqua" panose="02040602050305030304" pitchFamily="18" charset="0"/>
            </a:endParaRPr>
          </a:p>
          <a:p>
            <a:pPr marL="0" indent="0">
              <a:buNone/>
            </a:pPr>
            <a:endParaRPr lang="en-GB" sz="1200" i="1" dirty="0">
              <a:latin typeface="Book Antiqua" panose="02040602050305030304" pitchFamily="18" charset="0"/>
            </a:endParaRPr>
          </a:p>
        </p:txBody>
      </p:sp>
      <p:graphicFrame>
        <p:nvGraphicFramePr>
          <p:cNvPr id="7" name="Chart 6"/>
          <p:cNvGraphicFramePr/>
          <p:nvPr>
            <p:extLst>
              <p:ext uri="{D42A27DB-BD31-4B8C-83A1-F6EECF244321}">
                <p14:modId xmlns:p14="http://schemas.microsoft.com/office/powerpoint/2010/main" val="3266218783"/>
              </p:ext>
            </p:extLst>
          </p:nvPr>
        </p:nvGraphicFramePr>
        <p:xfrm>
          <a:off x="684551" y="1336987"/>
          <a:ext cx="6096000" cy="3202170"/>
        </p:xfrm>
        <a:graphic>
          <a:graphicData uri="http://schemas.openxmlformats.org/drawingml/2006/chart">
            <c:chart xmlns:c="http://schemas.openxmlformats.org/drawingml/2006/chart" xmlns:r="http://schemas.openxmlformats.org/officeDocument/2006/relationships" r:id="rId3"/>
          </a:graphicData>
        </a:graphic>
      </p:graphicFrame>
      <p:sp>
        <p:nvSpPr>
          <p:cNvPr id="8" name="Flowchart: Process 7"/>
          <p:cNvSpPr/>
          <p:nvPr/>
        </p:nvSpPr>
        <p:spPr>
          <a:xfrm>
            <a:off x="6198589" y="1783535"/>
            <a:ext cx="2630618" cy="3226041"/>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lt-LT" sz="1100" i="1" dirty="0">
                <a:latin typeface="Book Antiqua" panose="02040602050305030304" pitchFamily="18" charset="0"/>
              </a:rPr>
              <a:t>Kitos priežastys:</a:t>
            </a:r>
          </a:p>
          <a:p>
            <a:pPr marL="285750" indent="-285750" algn="just">
              <a:buFont typeface="Wingdings" panose="05000000000000000000" pitchFamily="2" charset="2"/>
              <a:buChar char="ü"/>
            </a:pPr>
            <a:r>
              <a:rPr lang="lt-LT" sz="1100" i="1" dirty="0">
                <a:latin typeface="Book Antiqua" panose="02040602050305030304" pitchFamily="18" charset="0"/>
              </a:rPr>
              <a:t>Vidinės nuostatos</a:t>
            </a:r>
          </a:p>
          <a:p>
            <a:pPr marL="285750" indent="-285750" algn="just">
              <a:buFont typeface="Wingdings" panose="05000000000000000000" pitchFamily="2" charset="2"/>
              <a:buChar char="ü"/>
            </a:pPr>
            <a:r>
              <a:rPr lang="lt-LT" sz="1100" i="1" dirty="0">
                <a:latin typeface="Book Antiqua" panose="02040602050305030304" pitchFamily="18" charset="0"/>
              </a:rPr>
              <a:t>Manymas, jog davus „kyšį“, bus suteiktos geresnės sveikatos priežiūros paslaugos</a:t>
            </a:r>
          </a:p>
          <a:p>
            <a:pPr marL="285750" indent="-285750" algn="just">
              <a:buFont typeface="Wingdings" panose="05000000000000000000" pitchFamily="2" charset="2"/>
              <a:buChar char="ü"/>
            </a:pPr>
            <a:r>
              <a:rPr lang="lt-LT" sz="1100" i="1" dirty="0">
                <a:latin typeface="Book Antiqua" panose="02040602050305030304" pitchFamily="18" charset="0"/>
              </a:rPr>
              <a:t>,,Patyrusių“, vyresnio amžiaus gydytojų požiūris/poreikis</a:t>
            </a:r>
          </a:p>
          <a:p>
            <a:pPr marL="285750" indent="-285750" algn="just">
              <a:buFont typeface="Wingdings" panose="05000000000000000000" pitchFamily="2" charset="2"/>
              <a:buChar char="ü"/>
            </a:pPr>
            <a:r>
              <a:rPr lang="lt-LT" sz="1100" i="1" dirty="0">
                <a:latin typeface="Book Antiqua" panose="02040602050305030304" pitchFamily="18" charset="0"/>
              </a:rPr>
              <a:t>Korupcijos atvejų nėra</a:t>
            </a:r>
          </a:p>
          <a:p>
            <a:pPr marL="285750" indent="-285750" algn="just">
              <a:buFont typeface="Wingdings" panose="05000000000000000000" pitchFamily="2" charset="2"/>
              <a:buChar char="ü"/>
            </a:pPr>
            <a:r>
              <a:rPr lang="lt-LT" sz="1100" i="1" dirty="0">
                <a:latin typeface="Book Antiqua" panose="02040602050305030304" pitchFamily="18" charset="0"/>
              </a:rPr>
              <a:t>Administracijos požiūris į darbuotojus</a:t>
            </a:r>
          </a:p>
          <a:p>
            <a:pPr marL="285750" indent="-285750" algn="just">
              <a:buFont typeface="Wingdings" panose="05000000000000000000" pitchFamily="2" charset="2"/>
              <a:buChar char="ü"/>
            </a:pPr>
            <a:r>
              <a:rPr lang="lt-LT" sz="1100" i="1" dirty="0">
                <a:latin typeface="Book Antiqua" panose="02040602050305030304" pitchFamily="18" charset="0"/>
              </a:rPr>
              <a:t>Darbuotojų noras gauti daugiau pinigų</a:t>
            </a:r>
          </a:p>
          <a:p>
            <a:pPr marL="285750" indent="-285750" algn="just">
              <a:buFont typeface="Wingdings" panose="05000000000000000000" pitchFamily="2" charset="2"/>
              <a:buChar char="ü"/>
            </a:pPr>
            <a:endParaRPr lang="lt-LT" sz="1200" dirty="0">
              <a:latin typeface="Book Antiqua" panose="02040602050305030304" pitchFamily="18" charset="0"/>
            </a:endParaRPr>
          </a:p>
          <a:p>
            <a:pPr marL="285750" indent="-285750" algn="just">
              <a:buFont typeface="Wingdings" panose="05000000000000000000" pitchFamily="2" charset="2"/>
              <a:buChar char="ü"/>
            </a:pPr>
            <a:endParaRPr lang="lt-LT" sz="1200" dirty="0">
              <a:latin typeface="Book Antiqua" panose="02040602050305030304" pitchFamily="18" charset="0"/>
            </a:endParaRPr>
          </a:p>
          <a:p>
            <a:pPr marL="171450" lvl="0" indent="-171450" algn="just" defTabSz="914400">
              <a:buFont typeface="Wingdings" panose="05000000000000000000" pitchFamily="2" charset="2"/>
              <a:buChar char="ü"/>
            </a:pPr>
            <a:r>
              <a:rPr lang="lt-LT" sz="1100" i="1" dirty="0">
                <a:solidFill>
                  <a:schemeClr val="tx1"/>
                </a:solidFill>
                <a:latin typeface="Book Antiqua" panose="02040602050305030304" pitchFamily="18" charset="0"/>
                <a:ea typeface="Microsoft YaHei UI Light" panose="020B0502040204020203" pitchFamily="34" charset="-122"/>
              </a:rPr>
              <a:t>Nusistovėjusias, nerašytas „tradicijas“ dažniau paminėjo virš 10 metų darbo stažą turintys klinikų/skyrių vadovai/vedėjai ir slaugytojai. Mažus atlyginimus taip pat dažniau įvardijo virš 10 metų darbo stažą turintys respondentai.</a:t>
            </a:r>
          </a:p>
          <a:p>
            <a:pPr marL="285750" indent="-285750" algn="just">
              <a:buFont typeface="Wingdings" panose="05000000000000000000" pitchFamily="2" charset="2"/>
              <a:buChar char="ü"/>
            </a:pPr>
            <a:endParaRPr lang="lt-LT" sz="1200" dirty="0">
              <a:latin typeface="Book Antiqua" panose="02040602050305030304" pitchFamily="18" charset="0"/>
            </a:endParaRPr>
          </a:p>
          <a:p>
            <a:pPr marL="285750" indent="-285750" algn="just">
              <a:buFont typeface="Wingdings" panose="05000000000000000000" pitchFamily="2" charset="2"/>
              <a:buChar char="ü"/>
            </a:pPr>
            <a:endParaRPr lang="lt-LT" dirty="0"/>
          </a:p>
          <a:p>
            <a:pPr algn="ctr"/>
            <a:endParaRPr lang="en-GB" dirty="0"/>
          </a:p>
        </p:txBody>
      </p:sp>
    </p:spTree>
    <p:extLst>
      <p:ext uri="{BB962C8B-B14F-4D97-AF65-F5344CB8AC3E}">
        <p14:creationId xmlns:p14="http://schemas.microsoft.com/office/powerpoint/2010/main" val="2656628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1800" dirty="0">
                <a:latin typeface="Book Antiqua" panose="02040602050305030304" pitchFamily="18" charset="0"/>
              </a:rPr>
              <a:t>ATSISAKYMO PRANEŠTI APIE KONKREČIUS KORUPCIJOS ATVEJUS PRIEŽASTYS (PROC.)</a:t>
            </a:r>
          </a:p>
        </p:txBody>
      </p:sp>
      <p:sp>
        <p:nvSpPr>
          <p:cNvPr id="3" name="Content Placeholder 2"/>
          <p:cNvSpPr>
            <a:spLocks noGrp="1"/>
          </p:cNvSpPr>
          <p:nvPr>
            <p:ph idx="1"/>
          </p:nvPr>
        </p:nvSpPr>
        <p:spPr/>
        <p:txBody>
          <a:bodyPr>
            <a:normAutofit/>
          </a:bodyPr>
          <a:lstStyle/>
          <a:p>
            <a:pPr marL="0" indent="0" algn="just">
              <a:buNone/>
            </a:pPr>
            <a:r>
              <a:rPr lang="lt-LT" sz="1200" i="1" dirty="0">
                <a:latin typeface="Book Antiqua" panose="02040602050305030304" pitchFamily="18" charset="0"/>
              </a:rPr>
              <a:t>Apie galimus korupcinius atvejus, net jei yra žinomi, dažniausiai yra niekam nepranešama. Jūsų nuomone, kodėl aplinkiniai, žinodami konkrečius korupcijos atvejus apie tai nepraneša?</a:t>
            </a:r>
          </a:p>
          <a:p>
            <a:pPr marL="0" indent="0">
              <a:buNone/>
            </a:pPr>
            <a:endParaRPr lang="lt-LT" sz="1200" i="1" dirty="0">
              <a:latin typeface="Book Antiqua" panose="02040602050305030304" pitchFamily="18" charset="0"/>
            </a:endParaRPr>
          </a:p>
        </p:txBody>
      </p:sp>
      <p:graphicFrame>
        <p:nvGraphicFramePr>
          <p:cNvPr id="7" name="Chart 6"/>
          <p:cNvGraphicFramePr/>
          <p:nvPr>
            <p:extLst>
              <p:ext uri="{D42A27DB-BD31-4B8C-83A1-F6EECF244321}">
                <p14:modId xmlns:p14="http://schemas.microsoft.com/office/powerpoint/2010/main" val="1736034512"/>
              </p:ext>
            </p:extLst>
          </p:nvPr>
        </p:nvGraphicFramePr>
        <p:xfrm>
          <a:off x="216420" y="1900783"/>
          <a:ext cx="6096000" cy="2911060"/>
        </p:xfrm>
        <a:graphic>
          <a:graphicData uri="http://schemas.openxmlformats.org/drawingml/2006/chart">
            <c:chart xmlns:c="http://schemas.openxmlformats.org/drawingml/2006/chart" xmlns:r="http://schemas.openxmlformats.org/officeDocument/2006/relationships" r:id="rId2"/>
          </a:graphicData>
        </a:graphic>
      </p:graphicFrame>
      <p:sp>
        <p:nvSpPr>
          <p:cNvPr id="8" name="Flowchart: Process 7"/>
          <p:cNvSpPr/>
          <p:nvPr/>
        </p:nvSpPr>
        <p:spPr>
          <a:xfrm>
            <a:off x="6258393" y="2155030"/>
            <a:ext cx="2594548" cy="2866675"/>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lt-LT" sz="1100" i="1" dirty="0">
                <a:latin typeface="Book Antiqua" panose="02040602050305030304" pitchFamily="18" charset="0"/>
              </a:rPr>
              <a:t>Kitos priežastys:</a:t>
            </a:r>
          </a:p>
          <a:p>
            <a:pPr marL="171450" indent="-171450" algn="just">
              <a:buFont typeface="Wingdings" panose="05000000000000000000" pitchFamily="2" charset="2"/>
              <a:buChar char="ü"/>
            </a:pPr>
            <a:r>
              <a:rPr lang="lt-LT" sz="1100" i="1" dirty="0">
                <a:latin typeface="Book Antiqua" panose="02040602050305030304" pitchFamily="18" charset="0"/>
              </a:rPr>
              <a:t>Nenori nieko išduoti, sukelti rūpesčių</a:t>
            </a:r>
          </a:p>
          <a:p>
            <a:pPr marL="171450" indent="-171450" algn="just">
              <a:buFont typeface="Wingdings" panose="05000000000000000000" pitchFamily="2" charset="2"/>
              <a:buChar char="ü"/>
            </a:pPr>
            <a:r>
              <a:rPr lang="lt-LT" sz="1100" i="1" dirty="0">
                <a:latin typeface="Book Antiqua" panose="02040602050305030304" pitchFamily="18" charset="0"/>
              </a:rPr>
              <a:t>Senas požiūris, jog skundimas – nuodėmė</a:t>
            </a:r>
          </a:p>
          <a:p>
            <a:pPr marL="171450" indent="-171450" algn="just">
              <a:buFont typeface="Wingdings" panose="05000000000000000000" pitchFamily="2" charset="2"/>
              <a:buChar char="ü"/>
            </a:pPr>
            <a:r>
              <a:rPr lang="lt-LT" sz="1100" i="1" dirty="0">
                <a:latin typeface="Book Antiqua" panose="02040602050305030304" pitchFamily="18" charset="0"/>
              </a:rPr>
              <a:t>Nežinomi korupcijos atvejai</a:t>
            </a:r>
          </a:p>
          <a:p>
            <a:pPr marL="171450" indent="-171450" algn="just">
              <a:buFont typeface="Wingdings" panose="05000000000000000000" pitchFamily="2" charset="2"/>
              <a:buChar char="ü"/>
            </a:pPr>
            <a:r>
              <a:rPr lang="lt-LT" sz="1100" i="1" dirty="0">
                <a:latin typeface="Book Antiqua" panose="02040602050305030304" pitchFamily="18" charset="0"/>
              </a:rPr>
              <a:t>Administracijos ir generalinio direktoriaus atsainus požiūris, manymas, jog Ligoninėje nėra jokių problemų</a:t>
            </a:r>
          </a:p>
          <a:p>
            <a:pPr marL="171450" indent="-171450" algn="just">
              <a:buFont typeface="Wingdings" panose="05000000000000000000" pitchFamily="2" charset="2"/>
              <a:buChar char="ü"/>
            </a:pPr>
            <a:r>
              <a:rPr lang="lt-LT" sz="1100" i="1" dirty="0">
                <a:latin typeface="Book Antiqua" panose="02040602050305030304" pitchFamily="18" charset="0"/>
              </a:rPr>
              <a:t>Įrodymų neturėjimas</a:t>
            </a:r>
          </a:p>
          <a:p>
            <a:pPr marL="171450" indent="-171450" algn="just">
              <a:buFont typeface="Wingdings" panose="05000000000000000000" pitchFamily="2" charset="2"/>
              <a:buChar char="ü"/>
            </a:pPr>
            <a:r>
              <a:rPr lang="lt-LT" sz="1100" i="1" dirty="0">
                <a:latin typeface="Book Antiqua" panose="02040602050305030304" pitchFamily="18" charset="0"/>
              </a:rPr>
              <a:t>Gėda pranešti</a:t>
            </a:r>
          </a:p>
          <a:p>
            <a:pPr marL="171450" indent="-171450" algn="just">
              <a:buFont typeface="Wingdings" panose="05000000000000000000" pitchFamily="2" charset="2"/>
              <a:buChar char="ü"/>
            </a:pPr>
            <a:r>
              <a:rPr lang="lt-LT" sz="1100" i="1" dirty="0">
                <a:latin typeface="Book Antiqua" panose="02040602050305030304" pitchFamily="18" charset="0"/>
              </a:rPr>
              <a:t>Manymas, jog padėka po paslaugos – nėra korupcija</a:t>
            </a:r>
          </a:p>
          <a:p>
            <a:pPr marL="171450" indent="-171450" algn="just">
              <a:buFont typeface="Wingdings" panose="05000000000000000000" pitchFamily="2" charset="2"/>
              <a:buChar char="ü"/>
            </a:pPr>
            <a:endParaRPr lang="lt-LT" sz="1100" i="1" dirty="0">
              <a:latin typeface="Book Antiqua" panose="02040602050305030304" pitchFamily="18" charset="0"/>
            </a:endParaRPr>
          </a:p>
          <a:p>
            <a:pPr marL="171450" indent="-171450" algn="just">
              <a:buFont typeface="Wingdings" panose="05000000000000000000" pitchFamily="2" charset="2"/>
              <a:buChar char="ü"/>
            </a:pPr>
            <a:endParaRPr lang="lt-LT" sz="1100" i="1" dirty="0">
              <a:latin typeface="Book Antiqua" panose="02040602050305030304" pitchFamily="18" charset="0"/>
            </a:endParaRPr>
          </a:p>
          <a:p>
            <a:pPr algn="just"/>
            <a:endParaRPr lang="lt-LT" sz="1100" i="1" dirty="0">
              <a:latin typeface="Book Antiqua" panose="02040602050305030304" pitchFamily="18" charset="0"/>
            </a:endParaRPr>
          </a:p>
          <a:p>
            <a:pPr marL="171450" indent="-171450" algn="just">
              <a:buFont typeface="Wingdings" panose="05000000000000000000" pitchFamily="2" charset="2"/>
              <a:buChar char="ü"/>
            </a:pPr>
            <a:endParaRPr lang="lt-LT" sz="1100" i="1" dirty="0">
              <a:latin typeface="Book Antiqua" panose="02040602050305030304" pitchFamily="18" charset="0"/>
            </a:endParaRPr>
          </a:p>
          <a:p>
            <a:pPr marL="171450" indent="-171450" algn="just">
              <a:buFont typeface="Wingdings" panose="05000000000000000000" pitchFamily="2" charset="2"/>
              <a:buChar char="ü"/>
            </a:pPr>
            <a:endParaRPr lang="lt-LT" sz="1100" dirty="0">
              <a:latin typeface="Book Antiqua" panose="02040602050305030304" pitchFamily="18" charset="0"/>
            </a:endParaRPr>
          </a:p>
          <a:p>
            <a:pPr marL="171450" indent="-171450" algn="just">
              <a:buFont typeface="Wingdings" panose="05000000000000000000" pitchFamily="2" charset="2"/>
              <a:buChar char="ü"/>
            </a:pPr>
            <a:endParaRPr lang="en-GB" sz="1100" dirty="0">
              <a:latin typeface="Book Antiqua" panose="02040602050305030304" pitchFamily="18" charset="0"/>
            </a:endParaRPr>
          </a:p>
        </p:txBody>
      </p:sp>
    </p:spTree>
    <p:extLst>
      <p:ext uri="{BB962C8B-B14F-4D97-AF65-F5344CB8AC3E}">
        <p14:creationId xmlns:p14="http://schemas.microsoft.com/office/powerpoint/2010/main" val="657311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000" dirty="0">
                <a:latin typeface="Book Antiqua" panose="02040602050305030304" pitchFamily="18" charset="0"/>
              </a:rPr>
              <a:t>NUOMONĖ DĖL </a:t>
            </a:r>
            <a:r>
              <a:rPr lang="lt-LT" sz="2000" dirty="0">
                <a:latin typeface="Book Antiqua" panose="02040602050305030304" pitchFamily="18" charset="0"/>
              </a:rPr>
              <a:t>LSMU KAUNO LIGONINĖJE </a:t>
            </a:r>
            <a:r>
              <a:rPr lang="en-GB" sz="2000" dirty="0">
                <a:latin typeface="Book Antiqua" panose="02040602050305030304" pitchFamily="18" charset="0"/>
              </a:rPr>
              <a:t>TAIKOMŲ KORUPCIJOS PREVENCIJOS PRIEMONIŲ NAUDINGUMO (PROC.)</a:t>
            </a:r>
          </a:p>
        </p:txBody>
      </p:sp>
      <p:sp>
        <p:nvSpPr>
          <p:cNvPr id="3" name="Content Placeholder 2"/>
          <p:cNvSpPr>
            <a:spLocks noGrp="1"/>
          </p:cNvSpPr>
          <p:nvPr>
            <p:ph idx="1"/>
          </p:nvPr>
        </p:nvSpPr>
        <p:spPr/>
        <p:txBody>
          <a:bodyPr>
            <a:normAutofit/>
          </a:bodyPr>
          <a:lstStyle/>
          <a:p>
            <a:pPr marL="0" indent="0" algn="just">
              <a:buNone/>
            </a:pPr>
            <a:r>
              <a:rPr lang="lt-LT" sz="1400" i="1" dirty="0">
                <a:latin typeface="Book Antiqua" panose="02040602050305030304" pitchFamily="18" charset="0"/>
              </a:rPr>
              <a:t>Jūsų nuomone, ar korupcijos prevencijos priemonės taikomos LSMU Kauno ligoninėje yra naudingos?</a:t>
            </a:r>
          </a:p>
          <a:p>
            <a:pPr marL="0" indent="0" algn="just">
              <a:buNone/>
            </a:pPr>
            <a:endParaRPr lang="lt-LT" sz="1400" i="1" dirty="0">
              <a:latin typeface="Book Antiqua" panose="02040602050305030304" pitchFamily="18" charset="0"/>
            </a:endParaRPr>
          </a:p>
          <a:p>
            <a:pPr marL="0" indent="0" algn="just">
              <a:buNone/>
            </a:pPr>
            <a:endParaRPr lang="en-GB" sz="1400" i="1" dirty="0">
              <a:latin typeface="Book Antiqua" panose="02040602050305030304" pitchFamily="18" charset="0"/>
            </a:endParaRPr>
          </a:p>
        </p:txBody>
      </p:sp>
      <p:graphicFrame>
        <p:nvGraphicFramePr>
          <p:cNvPr id="8" name="Chart 7"/>
          <p:cNvGraphicFramePr/>
          <p:nvPr>
            <p:extLst>
              <p:ext uri="{D42A27DB-BD31-4B8C-83A1-F6EECF244321}">
                <p14:modId xmlns:p14="http://schemas.microsoft.com/office/powerpoint/2010/main" val="3871657997"/>
              </p:ext>
            </p:extLst>
          </p:nvPr>
        </p:nvGraphicFramePr>
        <p:xfrm>
          <a:off x="501234" y="2082823"/>
          <a:ext cx="5352425" cy="1836296"/>
        </p:xfrm>
        <a:graphic>
          <a:graphicData uri="http://schemas.openxmlformats.org/drawingml/2006/chart">
            <c:chart xmlns:c="http://schemas.openxmlformats.org/drawingml/2006/chart" xmlns:r="http://schemas.openxmlformats.org/officeDocument/2006/relationships" r:id="rId2"/>
          </a:graphicData>
        </a:graphic>
      </p:graphicFrame>
      <p:sp>
        <p:nvSpPr>
          <p:cNvPr id="9" name="Flowchart: Process 8"/>
          <p:cNvSpPr/>
          <p:nvPr/>
        </p:nvSpPr>
        <p:spPr>
          <a:xfrm>
            <a:off x="6124419" y="2082823"/>
            <a:ext cx="2518347" cy="1454856"/>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lt-LT" sz="1200" i="1" dirty="0">
                <a:solidFill>
                  <a:schemeClr val="tx1"/>
                </a:solidFill>
                <a:latin typeface="Book Antiqua" panose="02040602050305030304" pitchFamily="18" charset="0"/>
                <a:ea typeface="Microsoft YaHei UI Light" panose="020B0502040204020203" pitchFamily="34" charset="-122"/>
              </a:rPr>
              <a:t>Tvirtą pritarimą („taip“) dažniau išreiškė daugiau kaip 10 metų darbo stažą turintys slaugytojai ir klinikų/skyrių vadovai/vedėjai. </a:t>
            </a:r>
            <a:endParaRPr lang="en-GB" sz="2000" i="1"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26383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000" dirty="0">
                <a:latin typeface="Book Antiqua" panose="02040602050305030304" pitchFamily="18" charset="0"/>
              </a:rPr>
              <a:t>NUOMONĖ DĖL KORUPCIJOS MASTĄ MAŽINANČIŲ PRIEMONIŲ (PROC.)</a:t>
            </a:r>
          </a:p>
        </p:txBody>
      </p:sp>
      <p:sp>
        <p:nvSpPr>
          <p:cNvPr id="3" name="Content Placeholder 2"/>
          <p:cNvSpPr>
            <a:spLocks noGrp="1"/>
          </p:cNvSpPr>
          <p:nvPr>
            <p:ph idx="1"/>
          </p:nvPr>
        </p:nvSpPr>
        <p:spPr>
          <a:xfrm>
            <a:off x="628650" y="1214203"/>
            <a:ext cx="7886700" cy="3605134"/>
          </a:xfrm>
        </p:spPr>
        <p:txBody>
          <a:bodyPr/>
          <a:lstStyle/>
          <a:p>
            <a:pPr marL="0" indent="0">
              <a:buNone/>
            </a:pPr>
            <a:r>
              <a:rPr lang="lt-LT" sz="1400" i="1" dirty="0">
                <a:solidFill>
                  <a:srgbClr val="202124"/>
                </a:solidFill>
                <a:latin typeface="Book Antiqua" panose="02040602050305030304" pitchFamily="18" charset="0"/>
              </a:rPr>
              <a:t>Kurios iš pateiktų priemonių labiausiai mažina korupcijos mastą?</a:t>
            </a:r>
          </a:p>
          <a:p>
            <a:pPr marL="0" indent="0">
              <a:buNone/>
            </a:pPr>
            <a:r>
              <a:rPr lang="lt-LT" dirty="0">
                <a:solidFill>
                  <a:srgbClr val="202124"/>
                </a:solidFill>
                <a:latin typeface="Google Sans"/>
              </a:rPr>
              <a:t> </a:t>
            </a:r>
          </a:p>
          <a:p>
            <a:pPr marL="0" indent="0">
              <a:buNone/>
            </a:pPr>
            <a:endParaRPr lang="en-GB" dirty="0"/>
          </a:p>
        </p:txBody>
      </p:sp>
      <p:graphicFrame>
        <p:nvGraphicFramePr>
          <p:cNvPr id="7" name="Chart 6"/>
          <p:cNvGraphicFramePr/>
          <p:nvPr>
            <p:extLst>
              <p:ext uri="{D42A27DB-BD31-4B8C-83A1-F6EECF244321}">
                <p14:modId xmlns:p14="http://schemas.microsoft.com/office/powerpoint/2010/main" val="44434373"/>
              </p:ext>
            </p:extLst>
          </p:nvPr>
        </p:nvGraphicFramePr>
        <p:xfrm>
          <a:off x="628650" y="1629968"/>
          <a:ext cx="6096000" cy="2827416"/>
        </p:xfrm>
        <a:graphic>
          <a:graphicData uri="http://schemas.openxmlformats.org/drawingml/2006/chart">
            <c:chart xmlns:c="http://schemas.openxmlformats.org/drawingml/2006/chart" xmlns:r="http://schemas.openxmlformats.org/officeDocument/2006/relationships" r:id="rId2"/>
          </a:graphicData>
        </a:graphic>
      </p:graphicFrame>
      <p:sp>
        <p:nvSpPr>
          <p:cNvPr id="8" name="Flowchart: Process 7"/>
          <p:cNvSpPr/>
          <p:nvPr/>
        </p:nvSpPr>
        <p:spPr>
          <a:xfrm>
            <a:off x="6558196" y="1422085"/>
            <a:ext cx="2293495" cy="3189369"/>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lt-LT" sz="1100" i="1" dirty="0">
                <a:latin typeface="Book Antiqua" panose="02040602050305030304" pitchFamily="18" charset="0"/>
              </a:rPr>
              <a:t>Kitos priežastys:</a:t>
            </a:r>
          </a:p>
          <a:p>
            <a:pPr marL="171450" indent="-171450" algn="just">
              <a:buFont typeface="Wingdings" panose="05000000000000000000" pitchFamily="2" charset="2"/>
              <a:buChar char="ü"/>
            </a:pPr>
            <a:r>
              <a:rPr lang="lt-LT" sz="1100" i="1" dirty="0">
                <a:latin typeface="Book Antiqua" panose="02040602050305030304" pitchFamily="18" charset="0"/>
              </a:rPr>
              <a:t>Turėtų būti didesnė kontrolė</a:t>
            </a:r>
          </a:p>
          <a:p>
            <a:pPr marL="171450" indent="-171450" algn="just">
              <a:buFont typeface="Wingdings" panose="05000000000000000000" pitchFamily="2" charset="2"/>
              <a:buChar char="ü"/>
            </a:pPr>
            <a:r>
              <a:rPr lang="lt-LT" sz="1100" i="1" dirty="0">
                <a:latin typeface="Book Antiqua" panose="02040602050305030304" pitchFamily="18" charset="0"/>
              </a:rPr>
              <a:t>Turėtų būti remiamasi Skandinavijos šalių pavyzdžiu: pacientas neturi ir nežino pastovaus gydytojo. Kas dieną vizituoja kitas gydytojas</a:t>
            </a:r>
          </a:p>
          <a:p>
            <a:pPr marL="171450" indent="-171450" algn="just">
              <a:buFont typeface="Wingdings" panose="05000000000000000000" pitchFamily="2" charset="2"/>
              <a:buChar char="ü"/>
            </a:pPr>
            <a:r>
              <a:rPr lang="lt-LT" sz="1100" i="1" dirty="0">
                <a:latin typeface="Book Antiqua" panose="02040602050305030304" pitchFamily="18" charset="0"/>
              </a:rPr>
              <a:t>Organizacinė kultūra</a:t>
            </a:r>
          </a:p>
          <a:p>
            <a:pPr marL="171450" indent="-171450" algn="just">
              <a:buFont typeface="Wingdings" panose="05000000000000000000" pitchFamily="2" charset="2"/>
              <a:buChar char="ü"/>
            </a:pPr>
            <a:r>
              <a:rPr lang="lt-LT" sz="1100" i="1" dirty="0">
                <a:latin typeface="Book Antiqua" panose="02040602050305030304" pitchFamily="18" charset="0"/>
              </a:rPr>
              <a:t>Didesnis, orus darbo užmokestis</a:t>
            </a:r>
          </a:p>
          <a:p>
            <a:pPr marL="171450" indent="-171450" algn="just">
              <a:buFont typeface="Wingdings" panose="05000000000000000000" pitchFamily="2" charset="2"/>
              <a:buChar char="ü"/>
            </a:pPr>
            <a:r>
              <a:rPr lang="lt-LT" sz="1100" i="1" dirty="0">
                <a:latin typeface="Book Antiqua" panose="02040602050305030304" pitchFamily="18" charset="0"/>
              </a:rPr>
              <a:t>Darbo užmokestis turėtų būti didinamas ne administracijai, o medicininiam personalui</a:t>
            </a:r>
          </a:p>
          <a:p>
            <a:pPr marL="171450" indent="-171450" algn="just">
              <a:buFont typeface="Wingdings" panose="05000000000000000000" pitchFamily="2" charset="2"/>
              <a:buChar char="ü"/>
            </a:pPr>
            <a:endParaRPr lang="en-GB" sz="1100" dirty="0">
              <a:latin typeface="Book Antiqua" panose="02040602050305030304" pitchFamily="18" charset="0"/>
            </a:endParaRPr>
          </a:p>
        </p:txBody>
      </p:sp>
    </p:spTree>
    <p:extLst>
      <p:ext uri="{BB962C8B-B14F-4D97-AF65-F5344CB8AC3E}">
        <p14:creationId xmlns:p14="http://schemas.microsoft.com/office/powerpoint/2010/main" val="1768024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000" dirty="0">
                <a:latin typeface="Book Antiqua" panose="02040602050305030304" pitchFamily="18" charset="0"/>
              </a:rPr>
              <a:t>KORUPCIJOS PREVENCIJOS </a:t>
            </a:r>
            <a:r>
              <a:rPr lang="lt-LT" sz="2000" dirty="0">
                <a:latin typeface="Book Antiqua" panose="02040602050305030304" pitchFamily="18" charset="0"/>
              </a:rPr>
              <a:t>PAREIGŪNO </a:t>
            </a:r>
            <a:r>
              <a:rPr lang="en-GB" sz="2000" dirty="0">
                <a:latin typeface="Book Antiqua" panose="02040602050305030304" pitchFamily="18" charset="0"/>
              </a:rPr>
              <a:t>ŽINOMUMAS (PROC.)</a:t>
            </a:r>
          </a:p>
        </p:txBody>
      </p:sp>
      <p:sp>
        <p:nvSpPr>
          <p:cNvPr id="3" name="Content Placeholder 2"/>
          <p:cNvSpPr>
            <a:spLocks noGrp="1"/>
          </p:cNvSpPr>
          <p:nvPr>
            <p:ph idx="1"/>
          </p:nvPr>
        </p:nvSpPr>
        <p:spPr/>
        <p:txBody>
          <a:bodyPr>
            <a:normAutofit/>
          </a:bodyPr>
          <a:lstStyle/>
          <a:p>
            <a:pPr marL="0" indent="0" algn="just">
              <a:buNone/>
            </a:pPr>
            <a:r>
              <a:rPr lang="lt-LT" sz="1400" i="1" dirty="0">
                <a:solidFill>
                  <a:srgbClr val="202124"/>
                </a:solidFill>
                <a:latin typeface="Book Antiqua" panose="02040602050305030304" pitchFamily="18" charset="0"/>
              </a:rPr>
              <a:t>Ar Jūs žinote, kas yra LSMU Kauno ligoninės Korupcijos prevencijos pareigūnas?</a:t>
            </a:r>
          </a:p>
          <a:p>
            <a:pPr marL="0" indent="0" algn="just">
              <a:buNone/>
            </a:pPr>
            <a:endParaRPr lang="lt-LT" sz="1400" i="1" dirty="0">
              <a:solidFill>
                <a:srgbClr val="202124"/>
              </a:solidFill>
              <a:latin typeface="Book Antiqua" panose="02040602050305030304" pitchFamily="18" charset="0"/>
            </a:endParaRPr>
          </a:p>
          <a:p>
            <a:pPr marL="0" indent="0" algn="just">
              <a:buNone/>
            </a:pPr>
            <a:endParaRPr lang="en-GB" sz="1400" i="1" dirty="0">
              <a:latin typeface="Book Antiqua" panose="02040602050305030304" pitchFamily="18" charset="0"/>
            </a:endParaRPr>
          </a:p>
        </p:txBody>
      </p:sp>
      <p:graphicFrame>
        <p:nvGraphicFramePr>
          <p:cNvPr id="7" name="Chart 6"/>
          <p:cNvGraphicFramePr/>
          <p:nvPr>
            <p:extLst>
              <p:ext uri="{D42A27DB-BD31-4B8C-83A1-F6EECF244321}">
                <p14:modId xmlns:p14="http://schemas.microsoft.com/office/powerpoint/2010/main" val="4231957489"/>
              </p:ext>
            </p:extLst>
          </p:nvPr>
        </p:nvGraphicFramePr>
        <p:xfrm>
          <a:off x="482184" y="1797812"/>
          <a:ext cx="6096000" cy="2834911"/>
        </p:xfrm>
        <a:graphic>
          <a:graphicData uri="http://schemas.openxmlformats.org/drawingml/2006/chart">
            <c:chart xmlns:c="http://schemas.openxmlformats.org/drawingml/2006/chart" xmlns:r="http://schemas.openxmlformats.org/officeDocument/2006/relationships" r:id="rId2"/>
          </a:graphicData>
        </a:graphic>
      </p:graphicFrame>
      <p:sp>
        <p:nvSpPr>
          <p:cNvPr id="8" name="Flowchart: Process 7"/>
          <p:cNvSpPr/>
          <p:nvPr/>
        </p:nvSpPr>
        <p:spPr>
          <a:xfrm>
            <a:off x="6295869" y="2076138"/>
            <a:ext cx="2540833" cy="2068641"/>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lt-LT" sz="1200" i="1" dirty="0">
                <a:latin typeface="Book Antiqua" panose="02040602050305030304" pitchFamily="18" charset="0"/>
              </a:rPr>
              <a:t>Korupcijos prevencijos pareigūną dažniau teigia žinantys didžiausią darbo stažą (daugiau kaip 10 metų) turintys slaugytojai ir klinikų/skyrių vadovai/vedėjai.</a:t>
            </a:r>
            <a:endParaRPr lang="lt-LT" sz="1200" dirty="0">
              <a:latin typeface="Book Antiqua" panose="02040602050305030304" pitchFamily="18" charset="0"/>
            </a:endParaRPr>
          </a:p>
        </p:txBody>
      </p:sp>
    </p:spTree>
    <p:extLst>
      <p:ext uri="{BB962C8B-B14F-4D97-AF65-F5344CB8AC3E}">
        <p14:creationId xmlns:p14="http://schemas.microsoft.com/office/powerpoint/2010/main" val="791824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2000" dirty="0">
                <a:latin typeface="Book Antiqua" panose="02040602050305030304" pitchFamily="18" charset="0"/>
                <a:ea typeface="Microsoft YaHei UI Light" panose="020B0502040204020203" pitchFamily="34" charset="-122"/>
              </a:rPr>
              <a:t>KREIPIMASIS Į KORUPCIJOS PREVENCIJOS PAREIGŪNĄ (PROC.)</a:t>
            </a:r>
            <a:endParaRPr lang="en-GB" sz="2000" dirty="0">
              <a:latin typeface="Book Antiqua" panose="02040602050305030304" pitchFamily="18" charset="0"/>
            </a:endParaRPr>
          </a:p>
        </p:txBody>
      </p:sp>
      <p:sp>
        <p:nvSpPr>
          <p:cNvPr id="3" name="Content Placeholder 2"/>
          <p:cNvSpPr>
            <a:spLocks noGrp="1"/>
          </p:cNvSpPr>
          <p:nvPr>
            <p:ph idx="1"/>
          </p:nvPr>
        </p:nvSpPr>
        <p:spPr/>
        <p:txBody>
          <a:bodyPr>
            <a:normAutofit/>
          </a:bodyPr>
          <a:lstStyle/>
          <a:p>
            <a:pPr marL="0" indent="0" algn="just">
              <a:buNone/>
            </a:pPr>
            <a:r>
              <a:rPr lang="lt-LT" sz="1400" dirty="0">
                <a:latin typeface="Book Antiqua" panose="02040602050305030304" pitchFamily="18" charset="0"/>
              </a:rPr>
              <a:t>Ar pastaraisiais metais kreipėtės į Korupcijos prevencijos pareigūną?</a:t>
            </a:r>
          </a:p>
          <a:p>
            <a:pPr marL="0" indent="0" algn="just">
              <a:buNone/>
            </a:pPr>
            <a:endParaRPr lang="lt-LT" sz="1400" dirty="0">
              <a:latin typeface="Book Antiqua" panose="02040602050305030304" pitchFamily="18" charset="0"/>
            </a:endParaRPr>
          </a:p>
          <a:p>
            <a:pPr marL="0" indent="0" algn="just">
              <a:buNone/>
            </a:pPr>
            <a:endParaRPr lang="en-GB" sz="1400" dirty="0">
              <a:latin typeface="Book Antiqua" panose="02040602050305030304" pitchFamily="18" charset="0"/>
            </a:endParaRPr>
          </a:p>
        </p:txBody>
      </p:sp>
      <p:graphicFrame>
        <p:nvGraphicFramePr>
          <p:cNvPr id="7" name="Chart 6"/>
          <p:cNvGraphicFramePr/>
          <p:nvPr>
            <p:extLst>
              <p:ext uri="{D42A27DB-BD31-4B8C-83A1-F6EECF244321}">
                <p14:modId xmlns:p14="http://schemas.microsoft.com/office/powerpoint/2010/main" val="2179085752"/>
              </p:ext>
            </p:extLst>
          </p:nvPr>
        </p:nvGraphicFramePr>
        <p:xfrm>
          <a:off x="1381594" y="1809076"/>
          <a:ext cx="6096000" cy="2924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343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000" dirty="0">
                <a:latin typeface="Book Antiqua" panose="02040602050305030304" pitchFamily="18" charset="0"/>
              </a:rPr>
              <a:t>DALYVAVIMAS </a:t>
            </a:r>
            <a:r>
              <a:rPr lang="lt-LT" sz="2000" dirty="0">
                <a:latin typeface="Book Antiqua" panose="02040602050305030304" pitchFamily="18" charset="0"/>
              </a:rPr>
              <a:t>MOKYMUOSE, SUSIJUSIUOSE SU KORUPCIJOS PREVENCIJA AR ANTIKORUPCINĖS APLINKOS SUKŪRIMU </a:t>
            </a:r>
            <a:r>
              <a:rPr lang="en-GB" sz="2000" dirty="0">
                <a:latin typeface="Book Antiqua" panose="02040602050305030304" pitchFamily="18" charset="0"/>
              </a:rPr>
              <a:t>(PROC.)</a:t>
            </a:r>
          </a:p>
        </p:txBody>
      </p:sp>
      <p:sp>
        <p:nvSpPr>
          <p:cNvPr id="3" name="Content Placeholder 2"/>
          <p:cNvSpPr>
            <a:spLocks noGrp="1"/>
          </p:cNvSpPr>
          <p:nvPr>
            <p:ph idx="1"/>
          </p:nvPr>
        </p:nvSpPr>
        <p:spPr/>
        <p:txBody>
          <a:bodyPr>
            <a:normAutofit/>
          </a:bodyPr>
          <a:lstStyle/>
          <a:p>
            <a:pPr marL="0" indent="0" algn="just">
              <a:buNone/>
            </a:pPr>
            <a:r>
              <a:rPr lang="lt-LT" sz="1400" i="1" dirty="0">
                <a:latin typeface="Book Antiqua" panose="02040602050305030304" pitchFamily="18" charset="0"/>
              </a:rPr>
              <a:t>Ar dalyvavote bet kokiose organizuojamuose mokymuose, susijusiuose su korupcijos prevencija ar antikorupcinės aplinkos sukūrimu?</a:t>
            </a:r>
          </a:p>
          <a:p>
            <a:pPr marL="0" indent="0" algn="just">
              <a:buNone/>
            </a:pPr>
            <a:endParaRPr lang="en-GB" sz="1400" i="1" dirty="0">
              <a:latin typeface="Book Antiqua" panose="02040602050305030304" pitchFamily="18" charset="0"/>
            </a:endParaRPr>
          </a:p>
        </p:txBody>
      </p:sp>
      <p:graphicFrame>
        <p:nvGraphicFramePr>
          <p:cNvPr id="7" name="Chart 6"/>
          <p:cNvGraphicFramePr/>
          <p:nvPr>
            <p:extLst>
              <p:ext uri="{D42A27DB-BD31-4B8C-83A1-F6EECF244321}">
                <p14:modId xmlns:p14="http://schemas.microsoft.com/office/powerpoint/2010/main" val="3537917110"/>
              </p:ext>
            </p:extLst>
          </p:nvPr>
        </p:nvGraphicFramePr>
        <p:xfrm>
          <a:off x="1246682" y="1888761"/>
          <a:ext cx="6096000" cy="30147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7044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482683"/>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BA636DA-DBB7-4D6D-B415-7AAAA8D880AA}"/>
              </a:ext>
            </a:extLst>
          </p:cNvPr>
          <p:cNvSpPr txBox="1"/>
          <p:nvPr/>
        </p:nvSpPr>
        <p:spPr>
          <a:xfrm>
            <a:off x="701981" y="482009"/>
            <a:ext cx="5389782" cy="400110"/>
          </a:xfrm>
          <a:prstGeom prst="rect">
            <a:avLst/>
          </a:prstGeom>
          <a:noFill/>
        </p:spPr>
        <p:txBody>
          <a:bodyPr wrap="square" rtlCol="0">
            <a:spAutoFit/>
          </a:bodyPr>
          <a:lstStyle/>
          <a:p>
            <a:r>
              <a:rPr lang="lt-LT" sz="2000" dirty="0">
                <a:solidFill>
                  <a:schemeClr val="bg1"/>
                </a:solidFill>
                <a:latin typeface="Book Antiqua" panose="02040602050305030304" pitchFamily="18" charset="0"/>
                <a:cs typeface="Arial" panose="020B0604020202020204" pitchFamily="34" charset="0"/>
              </a:rPr>
              <a:t>APIBENDRINIMAS</a:t>
            </a:r>
          </a:p>
        </p:txBody>
      </p:sp>
      <p:sp>
        <p:nvSpPr>
          <p:cNvPr id="3" name="Content Placeholder 2">
            <a:extLst>
              <a:ext uri="{FF2B5EF4-FFF2-40B4-BE49-F238E27FC236}">
                <a16:creationId xmlns:a16="http://schemas.microsoft.com/office/drawing/2014/main" xmlns="" id="{8E6A6575-63F0-4CE8-B2C4-C3EB4A3DA745}"/>
              </a:ext>
            </a:extLst>
          </p:cNvPr>
          <p:cNvSpPr>
            <a:spLocks noGrp="1"/>
          </p:cNvSpPr>
          <p:nvPr>
            <p:ph idx="1"/>
          </p:nvPr>
        </p:nvSpPr>
        <p:spPr>
          <a:xfrm>
            <a:off x="628650" y="974361"/>
            <a:ext cx="7886700" cy="4043688"/>
          </a:xfrm>
        </p:spPr>
        <p:txBody>
          <a:bodyPr>
            <a:normAutofit fontScale="77500" lnSpcReduction="20000"/>
          </a:bodyPr>
          <a:lstStyle/>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Vertinant korupcijos apraiškų kiekį konkrečiose LSMU Kauno ligoninės srityse, santykinai daugiausiai korupcijos apraiškų įžvelgiama gydytojų-pacientų santykiuose (68.2 proc.). Antroje vietoje – LSMU Kauno ligoninės darbuotojų-verslo santykiai (38 proc.). Santykinai mažiausiai korupcijos apraiškų įžvelgiama administracijos veikloje ( 26.8 proc.). </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Korupcijos apraiškos LSMU Kauno ligoninėje vertinamos 3,02 balo 10 balų skalėje, kai 0 reiškia, kad korupcijos apraiškų nėra, 10 – LSMU Kauno ligoninė yra labai </a:t>
            </a:r>
            <a:r>
              <a:rPr lang="lt-LT" sz="1400" dirty="0" err="1">
                <a:solidFill>
                  <a:schemeClr val="bg1"/>
                </a:solidFill>
                <a:latin typeface="Book Antiqua" panose="02040602050305030304" pitchFamily="18" charset="0"/>
                <a:ea typeface="Microsoft YaHei UI Light" panose="020B0502040204020203" pitchFamily="34" charset="-122"/>
              </a:rPr>
              <a:t>korumpuota</a:t>
            </a:r>
            <a:r>
              <a:rPr lang="lt-LT" sz="1400" dirty="0">
                <a:solidFill>
                  <a:schemeClr val="bg1"/>
                </a:solidFill>
                <a:latin typeface="Book Antiqua" panose="02040602050305030304" pitchFamily="18" charset="0"/>
                <a:ea typeface="Microsoft YaHei UI Light" panose="020B0502040204020203" pitchFamily="34" charset="-122"/>
              </a:rPr>
              <a:t>.</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Beveik pusė (48 proc.) apklaustų darbuotojų mano, kad lyginant su  kitomis asmens sveikatos priežiūros įstaigomis, korupcijos apraiškų LSMU Kauno ligoninėje yra tiek pat, kaip ir kitose asmens sveikatos priežiūros įstaigose. 39.1 proc. respondentų mano, kad korupcijos apraiškų yra mažiau,  2.8 proc. mano, kad korupcijos apraiškų yra daugiau. </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Beveik du trečdaliai (60.3 proc.) apklaustųjų teigia, kad per pastaruosius metus korupcijos apraiškų LSMU Kauno ligoninėje sumažėjo. 38 proc. darbuotojų mano, kad korupcijos apraiškų kiekis nepakito, 1.7 proc. mano, kad korupcijos padaugėjo.</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Korupcijos apraiškų kiekio sumažėjimo priežastimi dažniausiai yra įvardijama tai, jog pacientai rečiau siūlo atsilyginti (58.4 proc.). 40.7 proc. mano, kad korupcijos apraiškų sumažėjimą lemia skaidrėjantys LSMU Kauno ligoninės darbuotojų ir verslo santykiai, 35.4 proc. mano, kad dažniau atsisakoma priimti atlygį. </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Korupcijos apraiškų LSMU Kauno ligoninėje kiekio padaugėjimo priežastimis dažniausiai įvardijama - LSMU Kauno ligoninėje neveikia antikorupcinė sistema, skaidrumas tik imitacinis (4 respondentai) ir pacientai dažnai siūlo atlygį </a:t>
            </a:r>
            <a:r>
              <a:rPr lang="lt-LT" sz="1400" dirty="0">
                <a:solidFill>
                  <a:prstClr val="white"/>
                </a:solidFill>
                <a:latin typeface="Book Antiqua" panose="02040602050305030304" pitchFamily="18" charset="0"/>
                <a:ea typeface="Microsoft YaHei UI Light" panose="020B0502040204020203" pitchFamily="34" charset="-122"/>
              </a:rPr>
              <a:t>(4 respondentai).</a:t>
            </a: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24.6 proc. apklaustų darbuotojų yra žinomi konkretūs atvejai, kai pacientai, jų artimieji ar verslo atstovai pinigais, dovanomis ar paslaugomis atsilygino LSMU Kauno ligoninės darbuotojams. Trečdalis (35.2 proc.) respondentų mano, kad tokių atvejų buvo, nors konkrečiai apie tai nežino. </a:t>
            </a:r>
            <a:endParaRPr lang="lt-LT" sz="1400" dirty="0">
              <a:solidFill>
                <a:prstClr val="black">
                  <a:lumMod val="65000"/>
                  <a:lumOff val="35000"/>
                </a:prstClr>
              </a:solidFill>
              <a:latin typeface="Microsoft YaHei UI Light" panose="020B0502040204020203" pitchFamily="34" charset="-122"/>
              <a:ea typeface="Microsoft YaHei UI Light" panose="020B0502040204020203" pitchFamily="34" charset="-122"/>
            </a:endParaRPr>
          </a:p>
          <a:p>
            <a:pPr algn="just">
              <a:buClr>
                <a:srgbClr val="AF7DF6"/>
              </a:buClr>
            </a:pPr>
            <a:endParaRPr lang="lt-LT" dirty="0">
              <a:solidFill>
                <a:schemeClr val="bg1"/>
              </a:solidFill>
              <a:latin typeface="Arial" panose="020B0604020202020204" pitchFamily="34" charset="0"/>
              <a:cs typeface="Arial" panose="020B0604020202020204" pitchFamily="34" charset="0"/>
            </a:endParaRPr>
          </a:p>
          <a:p>
            <a:pPr>
              <a:buClr>
                <a:srgbClr val="AF7DF6"/>
              </a:buClr>
            </a:pPr>
            <a:endParaRPr lang="lt-LT" dirty="0">
              <a:solidFill>
                <a:schemeClr val="bg1"/>
              </a:solidFill>
            </a:endParaRPr>
          </a:p>
          <a:p>
            <a:endParaRPr lang="lt-LT" dirty="0">
              <a:solidFill>
                <a:schemeClr val="bg1"/>
              </a:solidFill>
            </a:endParaRPr>
          </a:p>
        </p:txBody>
      </p:sp>
    </p:spTree>
    <p:extLst>
      <p:ext uri="{BB962C8B-B14F-4D97-AF65-F5344CB8AC3E}">
        <p14:creationId xmlns:p14="http://schemas.microsoft.com/office/powerpoint/2010/main" val="260049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82683"/>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BA636DA-DBB7-4D6D-B415-7AAAA8D880AA}"/>
              </a:ext>
            </a:extLst>
          </p:cNvPr>
          <p:cNvSpPr txBox="1"/>
          <p:nvPr/>
        </p:nvSpPr>
        <p:spPr>
          <a:xfrm>
            <a:off x="583678" y="259054"/>
            <a:ext cx="6027834" cy="584775"/>
          </a:xfrm>
          <a:prstGeom prst="rect">
            <a:avLst/>
          </a:prstGeom>
          <a:noFill/>
        </p:spPr>
        <p:txBody>
          <a:bodyPr wrap="square" rtlCol="0">
            <a:spAutoFit/>
          </a:bodyPr>
          <a:lstStyle/>
          <a:p>
            <a:pPr lvl="0">
              <a:defRPr/>
            </a:pPr>
            <a:r>
              <a:rPr lang="lt-LT" sz="3200" dirty="0">
                <a:solidFill>
                  <a:schemeClr val="bg1"/>
                </a:solidFill>
                <a:latin typeface="Book Antiqua" panose="02040602050305030304" pitchFamily="18" charset="0"/>
              </a:rPr>
              <a:t>METODIKA</a:t>
            </a:r>
            <a:endParaRPr kumimoji="0" lang="lt-LT" sz="3600" b="0" i="0" u="none" strike="noStrike" kern="1200" cap="none" spc="0" normalizeH="0" baseline="0" dirty="0">
              <a:ln>
                <a:noFill/>
              </a:ln>
              <a:solidFill>
                <a:schemeClr val="bg1"/>
              </a:solidFill>
              <a:effectLst/>
              <a:uLnTx/>
              <a:uFillTx/>
              <a:latin typeface="Book Antiqua" panose="0204060205030503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8E6A6575-63F0-4CE8-B2C4-C3EB4A3DA745}"/>
              </a:ext>
            </a:extLst>
          </p:cNvPr>
          <p:cNvSpPr>
            <a:spLocks noGrp="1"/>
          </p:cNvSpPr>
          <p:nvPr>
            <p:ph idx="1"/>
          </p:nvPr>
        </p:nvSpPr>
        <p:spPr>
          <a:xfrm>
            <a:off x="529056" y="966866"/>
            <a:ext cx="8278059" cy="4314137"/>
          </a:xfrm>
        </p:spPr>
        <p:txBody>
          <a:bodyPr>
            <a:normAutofit fontScale="62500" lnSpcReduction="20000"/>
          </a:bodyPr>
          <a:lstStyle/>
          <a:p>
            <a:pPr algn="just">
              <a:buClr>
                <a:srgbClr val="AF7DF6"/>
              </a:buClr>
              <a:buFont typeface="Courier New" panose="02070309020205020404" pitchFamily="49" charset="0"/>
              <a:buChar char="o"/>
            </a:pPr>
            <a:r>
              <a:rPr lang="lt-LT" dirty="0">
                <a:solidFill>
                  <a:schemeClr val="bg1"/>
                </a:solidFill>
                <a:latin typeface="Book Antiqua" panose="02040602050305030304" pitchFamily="18" charset="0"/>
                <a:cs typeface="Arial" panose="020B0604020202020204" pitchFamily="34" charset="0"/>
              </a:rPr>
              <a:t> LAIKAS. 2021 12 29 – 2022 01 15. </a:t>
            </a:r>
          </a:p>
          <a:p>
            <a:pPr algn="just">
              <a:buClr>
                <a:srgbClr val="AF7DF6"/>
              </a:buClr>
              <a:buFont typeface="Courier New" panose="02070309020205020404" pitchFamily="49" charset="0"/>
              <a:buChar char="o"/>
            </a:pPr>
            <a:endParaRPr lang="lt-LT" dirty="0">
              <a:solidFill>
                <a:schemeClr val="bg1"/>
              </a:solidFill>
              <a:latin typeface="Book Antiqua" panose="02040602050305030304" pitchFamily="18" charset="0"/>
              <a:cs typeface="Arial" panose="020B0604020202020204" pitchFamily="34" charset="0"/>
            </a:endParaRPr>
          </a:p>
          <a:p>
            <a:pPr algn="just">
              <a:buClr>
                <a:srgbClr val="AF7DF6"/>
              </a:buClr>
              <a:buFont typeface="Courier New" panose="02070309020205020404" pitchFamily="49" charset="0"/>
              <a:buChar char="o"/>
            </a:pPr>
            <a:r>
              <a:rPr lang="lt-LT" dirty="0">
                <a:solidFill>
                  <a:schemeClr val="bg1"/>
                </a:solidFill>
                <a:latin typeface="Book Antiqua" panose="02040602050305030304" pitchFamily="18" charset="0"/>
                <a:cs typeface="Arial" panose="020B0604020202020204" pitchFamily="34" charset="0"/>
              </a:rPr>
              <a:t>TIKSLAS. Išsiaiškinti LSMU Kauno ligoninės darbuotojų nuomonę dėl galimų korupcijos apraiškų bei antikorupcinės atmosferos LSMU Kauno ligoninėje.</a:t>
            </a:r>
          </a:p>
          <a:p>
            <a:pPr algn="just">
              <a:buClr>
                <a:srgbClr val="AF7DF6"/>
              </a:buClr>
              <a:buFont typeface="Courier New" panose="02070309020205020404" pitchFamily="49" charset="0"/>
              <a:buChar char="o"/>
            </a:pPr>
            <a:endParaRPr lang="lt-LT" dirty="0">
              <a:solidFill>
                <a:schemeClr val="bg1"/>
              </a:solidFill>
              <a:latin typeface="Book Antiqua" panose="02040602050305030304" pitchFamily="18" charset="0"/>
              <a:cs typeface="Arial" panose="020B0604020202020204" pitchFamily="34" charset="0"/>
            </a:endParaRPr>
          </a:p>
          <a:p>
            <a:pPr algn="just">
              <a:buClr>
                <a:srgbClr val="AF7DF6"/>
              </a:buClr>
              <a:buFont typeface="Courier New" panose="02070309020205020404" pitchFamily="49" charset="0"/>
              <a:buChar char="o"/>
            </a:pPr>
            <a:r>
              <a:rPr lang="lt-LT" dirty="0">
                <a:solidFill>
                  <a:schemeClr val="bg1"/>
                </a:solidFill>
                <a:latin typeface="Book Antiqua" panose="02040602050305030304" pitchFamily="18" charset="0"/>
                <a:cs typeface="Arial" panose="020B0604020202020204" pitchFamily="34" charset="0"/>
              </a:rPr>
              <a:t>TIKSLINĖ GRUPĖ. LSMU Kauno ligoninės darbuotojai.</a:t>
            </a:r>
          </a:p>
          <a:p>
            <a:pPr algn="just">
              <a:buClr>
                <a:srgbClr val="AF7DF6"/>
              </a:buClr>
              <a:buFont typeface="Courier New" panose="02070309020205020404" pitchFamily="49" charset="0"/>
              <a:buChar char="o"/>
            </a:pPr>
            <a:endParaRPr lang="lt-LT" dirty="0">
              <a:solidFill>
                <a:schemeClr val="bg1"/>
              </a:solidFill>
              <a:latin typeface="Book Antiqua" panose="02040602050305030304" pitchFamily="18" charset="0"/>
              <a:cs typeface="Arial" panose="020B0604020202020204" pitchFamily="34" charset="0"/>
            </a:endParaRPr>
          </a:p>
          <a:p>
            <a:pPr algn="just">
              <a:buClr>
                <a:srgbClr val="AF7DF6"/>
              </a:buClr>
              <a:buFont typeface="Courier New" panose="02070309020205020404" pitchFamily="49" charset="0"/>
              <a:buChar char="o"/>
            </a:pPr>
            <a:r>
              <a:rPr lang="lt-LT" dirty="0">
                <a:solidFill>
                  <a:schemeClr val="bg1"/>
                </a:solidFill>
                <a:latin typeface="Book Antiqua" panose="02040602050305030304" pitchFamily="18" charset="0"/>
                <a:cs typeface="Arial" panose="020B0604020202020204" pitchFamily="34" charset="0"/>
              </a:rPr>
              <a:t>APKLAUSOS METODAS. Google </a:t>
            </a:r>
            <a:r>
              <a:rPr lang="lt-LT" dirty="0" err="1">
                <a:solidFill>
                  <a:schemeClr val="bg1"/>
                </a:solidFill>
                <a:latin typeface="Book Antiqua" panose="02040602050305030304" pitchFamily="18" charset="0"/>
                <a:cs typeface="Arial" panose="020B0604020202020204" pitchFamily="34" charset="0"/>
              </a:rPr>
              <a:t>form</a:t>
            </a:r>
            <a:r>
              <a:rPr lang="lt-LT" dirty="0">
                <a:solidFill>
                  <a:schemeClr val="bg1"/>
                </a:solidFill>
                <a:latin typeface="Book Antiqua" panose="02040602050305030304" pitchFamily="18" charset="0"/>
                <a:cs typeface="Arial" panose="020B0604020202020204" pitchFamily="34" charset="0"/>
              </a:rPr>
              <a:t> apklausos metodas. Google </a:t>
            </a:r>
            <a:r>
              <a:rPr lang="lt-LT" dirty="0" err="1">
                <a:solidFill>
                  <a:schemeClr val="bg1"/>
                </a:solidFill>
                <a:latin typeface="Book Antiqua" panose="02040602050305030304" pitchFamily="18" charset="0"/>
                <a:cs typeface="Arial" panose="020B0604020202020204" pitchFamily="34" charset="0"/>
              </a:rPr>
              <a:t>form</a:t>
            </a:r>
            <a:r>
              <a:rPr lang="lt-LT" dirty="0">
                <a:solidFill>
                  <a:schemeClr val="bg1"/>
                </a:solidFill>
                <a:latin typeface="Book Antiqua" panose="02040602050305030304" pitchFamily="18" charset="0"/>
                <a:cs typeface="Arial" panose="020B0604020202020204" pitchFamily="34" charset="0"/>
              </a:rPr>
              <a:t> apklausoje respondentui siunčiama nuoroda į apklausą, kurią respondentas užpildo savarankiškai jam/jai patogiu metu. Nuoroda yra unikali, t. y. klausimyno negalima užpildyti kelis kartus. Apklausos duomenys yra anoniminiai, t. y. nėra galimybės nustatyti respondento.</a:t>
            </a:r>
          </a:p>
          <a:p>
            <a:pPr algn="just">
              <a:buClr>
                <a:srgbClr val="AF7DF6"/>
              </a:buClr>
              <a:buFont typeface="Courier New" panose="02070309020205020404" pitchFamily="49" charset="0"/>
              <a:buChar char="o"/>
            </a:pPr>
            <a:endParaRPr lang="lt-LT" dirty="0">
              <a:solidFill>
                <a:schemeClr val="bg1"/>
              </a:solidFill>
              <a:latin typeface="Book Antiqua" panose="02040602050305030304" pitchFamily="18" charset="0"/>
              <a:cs typeface="Arial" panose="020B0604020202020204" pitchFamily="34" charset="0"/>
            </a:endParaRPr>
          </a:p>
          <a:p>
            <a:pPr algn="just">
              <a:buClr>
                <a:srgbClr val="AF7DF6"/>
              </a:buClr>
              <a:buFont typeface="Courier New" panose="02070309020205020404" pitchFamily="49" charset="0"/>
              <a:buChar char="o"/>
            </a:pPr>
            <a:r>
              <a:rPr lang="lt-LT" dirty="0">
                <a:solidFill>
                  <a:schemeClr val="bg1"/>
                </a:solidFill>
                <a:latin typeface="Book Antiqua" panose="02040602050305030304" pitchFamily="18" charset="0"/>
                <a:cs typeface="Arial" panose="020B0604020202020204" pitchFamily="34" charset="0"/>
              </a:rPr>
              <a:t>IMTIS. Tyrimo metu į apklausą atsakė 179 respondentai.</a:t>
            </a:r>
          </a:p>
          <a:p>
            <a:pPr algn="just">
              <a:buClr>
                <a:srgbClr val="AF7DF6"/>
              </a:buClr>
              <a:buFont typeface="Courier New" panose="02070309020205020404" pitchFamily="49" charset="0"/>
              <a:buChar char="o"/>
            </a:pPr>
            <a:endParaRPr lang="lt-LT" dirty="0">
              <a:solidFill>
                <a:schemeClr val="bg1"/>
              </a:solidFill>
              <a:latin typeface="Book Antiqua" panose="02040602050305030304" pitchFamily="18" charset="0"/>
              <a:cs typeface="Arial" panose="020B0604020202020204" pitchFamily="34" charset="0"/>
            </a:endParaRPr>
          </a:p>
          <a:p>
            <a:pPr algn="just">
              <a:buClr>
                <a:srgbClr val="AF7DF6"/>
              </a:buClr>
              <a:buFont typeface="Courier New" panose="02070309020205020404" pitchFamily="49" charset="0"/>
              <a:buChar char="o"/>
            </a:pPr>
            <a:r>
              <a:rPr lang="lt-LT" dirty="0">
                <a:solidFill>
                  <a:schemeClr val="bg1"/>
                </a:solidFill>
                <a:latin typeface="Book Antiqua" panose="02040602050305030304" pitchFamily="18" charset="0"/>
                <a:cs typeface="Arial" panose="020B0604020202020204" pitchFamily="34" charset="0"/>
              </a:rPr>
              <a:t>ATRANKA. Darbuotojai, turintys LSMU Kauno ligoninės elektroninį paštą.</a:t>
            </a:r>
          </a:p>
          <a:p>
            <a:pPr algn="just">
              <a:buClr>
                <a:srgbClr val="AF7DF6"/>
              </a:buClr>
              <a:buFont typeface="Courier New" panose="02070309020205020404" pitchFamily="49" charset="0"/>
              <a:buChar char="o"/>
            </a:pPr>
            <a:endParaRPr lang="lt-LT" dirty="0">
              <a:solidFill>
                <a:schemeClr val="bg1"/>
              </a:solidFill>
              <a:latin typeface="Book Antiqua" panose="02040602050305030304" pitchFamily="18" charset="0"/>
              <a:cs typeface="Arial" panose="020B0604020202020204" pitchFamily="34" charset="0"/>
            </a:endParaRPr>
          </a:p>
          <a:p>
            <a:pPr algn="just">
              <a:buClr>
                <a:srgbClr val="AF7DF6"/>
              </a:buClr>
              <a:buFont typeface="Courier New" panose="02070309020205020404" pitchFamily="49" charset="0"/>
              <a:buChar char="o"/>
            </a:pPr>
            <a:r>
              <a:rPr lang="lt-LT" dirty="0">
                <a:solidFill>
                  <a:schemeClr val="bg1"/>
                </a:solidFill>
                <a:latin typeface="Book Antiqua" panose="02040602050305030304" pitchFamily="18" charset="0"/>
                <a:cs typeface="Arial" panose="020B0604020202020204" pitchFamily="34" charset="0"/>
              </a:rPr>
              <a:t>DUOMENŲ ANALIZĖ. Analizė atlikta remiantis Google </a:t>
            </a:r>
            <a:r>
              <a:rPr lang="lt-LT" dirty="0" err="1">
                <a:solidFill>
                  <a:schemeClr val="bg1"/>
                </a:solidFill>
                <a:latin typeface="Book Antiqua" panose="02040602050305030304" pitchFamily="18" charset="0"/>
                <a:cs typeface="Arial" panose="020B0604020202020204" pitchFamily="34" charset="0"/>
              </a:rPr>
              <a:t>form</a:t>
            </a:r>
            <a:r>
              <a:rPr lang="lt-LT" dirty="0">
                <a:solidFill>
                  <a:schemeClr val="bg1"/>
                </a:solidFill>
                <a:latin typeface="Book Antiqua" panose="02040602050305030304" pitchFamily="18" charset="0"/>
                <a:cs typeface="Arial" panose="020B0604020202020204" pitchFamily="34" charset="0"/>
              </a:rPr>
              <a:t> pateikta statistika. Ataskaitoje pateikiami bendrieji atsakymų pasiskirstymai (procentai), ir pasiskirstymai pagal socialines – demografines charakteristikas.</a:t>
            </a:r>
          </a:p>
          <a:p>
            <a:pPr>
              <a:buClr>
                <a:srgbClr val="AF7DF6"/>
              </a:buClr>
              <a:buFont typeface="Courier New" panose="02070309020205020404" pitchFamily="49" charset="0"/>
              <a:buChar char="o"/>
            </a:pPr>
            <a:endParaRPr lang="lt-LT" dirty="0">
              <a:solidFill>
                <a:schemeClr val="bg1"/>
              </a:solidFill>
            </a:endParaRPr>
          </a:p>
        </p:txBody>
      </p:sp>
    </p:spTree>
    <p:extLst>
      <p:ext uri="{BB962C8B-B14F-4D97-AF65-F5344CB8AC3E}">
        <p14:creationId xmlns:p14="http://schemas.microsoft.com/office/powerpoint/2010/main" val="1573675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82683"/>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BA636DA-DBB7-4D6D-B415-7AAAA8D880AA}"/>
              </a:ext>
            </a:extLst>
          </p:cNvPr>
          <p:cNvSpPr txBox="1"/>
          <p:nvPr/>
        </p:nvSpPr>
        <p:spPr>
          <a:xfrm>
            <a:off x="701981" y="482009"/>
            <a:ext cx="5389782" cy="400110"/>
          </a:xfrm>
          <a:prstGeom prst="rect">
            <a:avLst/>
          </a:prstGeom>
          <a:noFill/>
        </p:spPr>
        <p:txBody>
          <a:bodyPr wrap="square" rtlCol="0">
            <a:spAutoFit/>
          </a:bodyPr>
          <a:lstStyle/>
          <a:p>
            <a:r>
              <a:rPr lang="lt-LT" sz="2000" dirty="0">
                <a:solidFill>
                  <a:schemeClr val="bg1"/>
                </a:solidFill>
                <a:latin typeface="Book Antiqua" panose="02040602050305030304" pitchFamily="18" charset="0"/>
                <a:cs typeface="Arial" panose="020B0604020202020204" pitchFamily="34" charset="0"/>
              </a:rPr>
              <a:t>APIBENDRINIMAS</a:t>
            </a:r>
          </a:p>
        </p:txBody>
      </p:sp>
      <p:sp>
        <p:nvSpPr>
          <p:cNvPr id="3" name="Content Placeholder 2">
            <a:extLst>
              <a:ext uri="{FF2B5EF4-FFF2-40B4-BE49-F238E27FC236}">
                <a16:creationId xmlns:a16="http://schemas.microsoft.com/office/drawing/2014/main" xmlns="" id="{8E6A6575-63F0-4CE8-B2C4-C3EB4A3DA745}"/>
              </a:ext>
            </a:extLst>
          </p:cNvPr>
          <p:cNvSpPr>
            <a:spLocks noGrp="1"/>
          </p:cNvSpPr>
          <p:nvPr>
            <p:ph idx="1"/>
          </p:nvPr>
        </p:nvSpPr>
        <p:spPr>
          <a:xfrm>
            <a:off x="628650" y="974361"/>
            <a:ext cx="7886700" cy="4043688"/>
          </a:xfrm>
        </p:spPr>
        <p:txBody>
          <a:bodyPr>
            <a:normAutofit fontScale="92500" lnSpcReduction="20000"/>
          </a:bodyPr>
          <a:lstStyle/>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35.2 proc. darbuotojų buvo asmeniškai siūlyta atsilyginti už jų suteiktas paslaugas: 24.6 proc. respondentų buvo siūlyta atsilyginti smulkiomis dovanomis (saldainiais, kava ir pan.), 9.5 proc. – pinigais, 1.1 proc. – kitomis priemonėmis (pvz. kelionėmis, pramogomis, konferencijomis).</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Korupcijos atvejus lemiančiomis priežastimis dažniausiai įvardijamos nusistovėjusios nerašytos „tradicijos“ (53.6 proc.) ir pacientų noras bet kokiu atveju atsilyginti medikams (63.1 proc.). 38.5 proc. darbuotojų mano, kad korupcijos atvejus lemia maži atlyginimai. </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Dažniausiai įvardijama atsisakymo pranešti apie konkrečius korupcijos atvejus priežastis – dažniausiai tai nereikšminga, nėra prasmės pranešti (41.3 proc.). </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54.2 proc. tyrimo dalyvių laikosi nuomonės, kad korupcijos prevencijos priemonės taikomos LSMU Kauno ligoninėje yra naudingos. 33.5 proc. nežino jokių taikomų korupcijos prevencijos priemonių.</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Dauguma (84.9 proc.) apklaustų dalyvių teigia, kad labiausiai korupcijos mastą mažina asmeninis sąmoningumas. 25.1 proc. mano, kad korupciją mažina – viešinami korupcijos atvejai, </a:t>
            </a:r>
            <a:r>
              <a:rPr lang="lt-LT" sz="1400" dirty="0">
                <a:solidFill>
                  <a:prstClr val="white"/>
                </a:solidFill>
                <a:latin typeface="Book Antiqua" panose="02040602050305030304" pitchFamily="18" charset="0"/>
                <a:ea typeface="Microsoft YaHei UI Light" panose="020B0502040204020203" pitchFamily="34" charset="-122"/>
              </a:rPr>
              <a:t>30 proc.  - elektroninių paslaugų diegimas. </a:t>
            </a: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Daugiau nei pusė (55.9 proc.) respondentų nežino apie LSMU Kauno ligoninės korupcijos prevencijos pareigūną.</a:t>
            </a:r>
          </a:p>
          <a:p>
            <a:pPr marL="228600" lvl="0" indent="-22860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228600" lvl="0" indent="-228600" algn="just" defTabSz="914400">
              <a:lnSpc>
                <a:spcPct val="100000"/>
              </a:lnSpc>
              <a:spcBef>
                <a:spcPts val="0"/>
              </a:spcBef>
              <a:buClr>
                <a:srgbClr val="1AB1AF"/>
              </a:buClr>
            </a:pPr>
            <a:r>
              <a:rPr lang="lt-LT" sz="1400" dirty="0">
                <a:solidFill>
                  <a:schemeClr val="bg1"/>
                </a:solidFill>
                <a:latin typeface="Book Antiqua" panose="02040602050305030304" pitchFamily="18" charset="0"/>
                <a:ea typeface="Microsoft YaHei UI Light" panose="020B0502040204020203" pitchFamily="34" charset="-122"/>
              </a:rPr>
              <a:t>Daugiau nei pusė (63.1 proc.) respondentų nėra dalyvavę mokymuose, susijusiuose su korupcijos prevencija ar antikorupcinės aplinkos sukūrimu.</a:t>
            </a:r>
          </a:p>
          <a:p>
            <a:pPr marL="285750" lvl="0" indent="-285750" algn="just" defTabSz="914400">
              <a:lnSpc>
                <a:spcPct val="100000"/>
              </a:lnSpc>
              <a:spcBef>
                <a:spcPts val="0"/>
              </a:spcBef>
              <a:buClr>
                <a:srgbClr val="1AB1AF"/>
              </a:buClr>
            </a:pPr>
            <a:endParaRPr lang="lt-LT" sz="1400" dirty="0">
              <a:solidFill>
                <a:schemeClr val="bg1"/>
              </a:solidFill>
              <a:latin typeface="Book Antiqua" panose="02040602050305030304" pitchFamily="18" charset="0"/>
              <a:ea typeface="Microsoft YaHei UI Light" panose="020B0502040204020203" pitchFamily="34" charset="-122"/>
            </a:endParaRPr>
          </a:p>
          <a:p>
            <a:pPr marL="0" indent="0">
              <a:buClr>
                <a:srgbClr val="AF7DF6"/>
              </a:buClr>
              <a:buNone/>
            </a:pPr>
            <a:endParaRPr lang="lt-LT" dirty="0">
              <a:solidFill>
                <a:schemeClr val="bg1"/>
              </a:solidFill>
            </a:endParaRPr>
          </a:p>
          <a:p>
            <a:endParaRPr lang="lt-LT" dirty="0">
              <a:solidFill>
                <a:schemeClr val="bg1"/>
              </a:solidFill>
            </a:endParaRPr>
          </a:p>
        </p:txBody>
      </p:sp>
    </p:spTree>
    <p:extLst>
      <p:ext uri="{BB962C8B-B14F-4D97-AF65-F5344CB8AC3E}">
        <p14:creationId xmlns:p14="http://schemas.microsoft.com/office/powerpoint/2010/main" val="1154397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82683"/>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6A14BC0-0F35-4C03-86E1-D5CE468AF1E9}"/>
              </a:ext>
            </a:extLst>
          </p:cNvPr>
          <p:cNvSpPr>
            <a:spLocks noGrp="1"/>
          </p:cNvSpPr>
          <p:nvPr>
            <p:ph type="title"/>
          </p:nvPr>
        </p:nvSpPr>
        <p:spPr>
          <a:xfrm>
            <a:off x="450959" y="4310744"/>
            <a:ext cx="5019909" cy="612831"/>
          </a:xfrm>
        </p:spPr>
        <p:txBody>
          <a:bodyPr>
            <a:normAutofit fontScale="90000"/>
          </a:bodyPr>
          <a:lstStyle/>
          <a:p>
            <a:r>
              <a:rPr lang="lt-LT" sz="2700" dirty="0">
                <a:solidFill>
                  <a:schemeClr val="bg1"/>
                </a:solidFill>
                <a:latin typeface="Book Antiqua" panose="02040602050305030304" pitchFamily="18" charset="0"/>
                <a:cs typeface="Arial" panose="020B0604020202020204" pitchFamily="34" charset="0"/>
              </a:rPr>
              <a:t/>
            </a:r>
            <a:br>
              <a:rPr lang="lt-LT" sz="2700" dirty="0">
                <a:solidFill>
                  <a:schemeClr val="bg1"/>
                </a:solidFill>
                <a:latin typeface="Book Antiqua" panose="02040602050305030304" pitchFamily="18" charset="0"/>
                <a:cs typeface="Arial" panose="020B0604020202020204" pitchFamily="34" charset="0"/>
              </a:rPr>
            </a:br>
            <a:r>
              <a:rPr lang="lt-LT" sz="2700" dirty="0">
                <a:solidFill>
                  <a:schemeClr val="bg1"/>
                </a:solidFill>
                <a:latin typeface="Book Antiqua" panose="02040602050305030304" pitchFamily="18" charset="0"/>
                <a:cs typeface="Arial" panose="020B0604020202020204" pitchFamily="34" charset="0"/>
              </a:rPr>
              <a:t/>
            </a:r>
            <a:br>
              <a:rPr lang="lt-LT" sz="2700" dirty="0">
                <a:solidFill>
                  <a:schemeClr val="bg1"/>
                </a:solidFill>
                <a:latin typeface="Book Antiqua" panose="02040602050305030304" pitchFamily="18" charset="0"/>
                <a:cs typeface="Arial" panose="020B0604020202020204" pitchFamily="34" charset="0"/>
              </a:rPr>
            </a:br>
            <a:r>
              <a:rPr lang="lt-LT" sz="2700" dirty="0">
                <a:solidFill>
                  <a:schemeClr val="bg1"/>
                </a:solidFill>
                <a:latin typeface="Book Antiqua" panose="02040602050305030304" pitchFamily="18" charset="0"/>
                <a:cs typeface="Arial" panose="020B0604020202020204" pitchFamily="34" charset="0"/>
              </a:rPr>
              <a:t/>
            </a:r>
            <a:br>
              <a:rPr lang="lt-LT" sz="2700" dirty="0">
                <a:solidFill>
                  <a:schemeClr val="bg1"/>
                </a:solidFill>
                <a:latin typeface="Book Antiqua" panose="02040602050305030304" pitchFamily="18" charset="0"/>
                <a:cs typeface="Arial" panose="020B0604020202020204" pitchFamily="34" charset="0"/>
              </a:rPr>
            </a:br>
            <a:r>
              <a:rPr lang="lt-LT" sz="2700" dirty="0">
                <a:solidFill>
                  <a:schemeClr val="bg1"/>
                </a:solidFill>
                <a:latin typeface="Book Antiqua" panose="02040602050305030304" pitchFamily="18" charset="0"/>
                <a:cs typeface="Arial" panose="020B0604020202020204" pitchFamily="34" charset="0"/>
              </a:rPr>
              <a:t/>
            </a:r>
            <a:br>
              <a:rPr lang="lt-LT" sz="2700" dirty="0">
                <a:solidFill>
                  <a:schemeClr val="bg1"/>
                </a:solidFill>
                <a:latin typeface="Book Antiqua" panose="02040602050305030304" pitchFamily="18" charset="0"/>
                <a:cs typeface="Arial" panose="020B0604020202020204" pitchFamily="34" charset="0"/>
              </a:rPr>
            </a:br>
            <a:r>
              <a:rPr lang="lt-LT" sz="2700" dirty="0">
                <a:solidFill>
                  <a:schemeClr val="bg1"/>
                </a:solidFill>
                <a:latin typeface="Book Antiqua" panose="02040602050305030304" pitchFamily="18" charset="0"/>
                <a:cs typeface="Arial" panose="020B0604020202020204" pitchFamily="34" charset="0"/>
              </a:rPr>
              <a:t/>
            </a:r>
            <a:br>
              <a:rPr lang="lt-LT" sz="2700" dirty="0">
                <a:solidFill>
                  <a:schemeClr val="bg1"/>
                </a:solidFill>
                <a:latin typeface="Book Antiqua" panose="02040602050305030304" pitchFamily="18" charset="0"/>
                <a:cs typeface="Arial" panose="020B0604020202020204" pitchFamily="34" charset="0"/>
              </a:rPr>
            </a:br>
            <a:r>
              <a:rPr lang="lt-LT" sz="2700" dirty="0">
                <a:solidFill>
                  <a:schemeClr val="bg1"/>
                </a:solidFill>
                <a:latin typeface="Book Antiqua" panose="02040602050305030304" pitchFamily="18" charset="0"/>
                <a:cs typeface="Arial" panose="020B0604020202020204" pitchFamily="34" charset="0"/>
              </a:rPr>
              <a:t>Kontaktinė informacija</a:t>
            </a:r>
            <a:br>
              <a:rPr lang="lt-LT" sz="2700" dirty="0">
                <a:solidFill>
                  <a:schemeClr val="bg1"/>
                </a:solidFill>
                <a:latin typeface="Book Antiqua" panose="02040602050305030304" pitchFamily="18" charset="0"/>
                <a:cs typeface="Arial" panose="020B0604020202020204" pitchFamily="34" charset="0"/>
              </a:rPr>
            </a:br>
            <a:r>
              <a:rPr lang="lt-LT" sz="2700" dirty="0">
                <a:solidFill>
                  <a:schemeClr val="bg1"/>
                </a:solidFill>
                <a:latin typeface="Book Antiqua" panose="02040602050305030304" pitchFamily="18" charset="0"/>
                <a:cs typeface="Arial" panose="020B0604020202020204" pitchFamily="34" charset="0"/>
              </a:rPr>
              <a:t/>
            </a:r>
            <a:br>
              <a:rPr lang="lt-LT" sz="2700" dirty="0">
                <a:solidFill>
                  <a:schemeClr val="bg1"/>
                </a:solidFill>
                <a:latin typeface="Book Antiqua" panose="02040602050305030304" pitchFamily="18" charset="0"/>
                <a:cs typeface="Arial" panose="020B0604020202020204" pitchFamily="34" charset="0"/>
              </a:rPr>
            </a:br>
            <a:r>
              <a:rPr lang="lt-LT" sz="2000" dirty="0">
                <a:solidFill>
                  <a:schemeClr val="bg1"/>
                </a:solidFill>
                <a:latin typeface="Book Antiqua" panose="02040602050305030304" pitchFamily="18" charset="0"/>
                <a:cs typeface="Arial" panose="020B0604020202020204" pitchFamily="34" charset="0"/>
              </a:rPr>
              <a:t>Korupcijos prevencijos pareigūnas</a:t>
            </a:r>
            <a:br>
              <a:rPr lang="lt-LT" sz="2000" dirty="0">
                <a:solidFill>
                  <a:schemeClr val="bg1"/>
                </a:solidFill>
                <a:latin typeface="Book Antiqua" panose="02040602050305030304" pitchFamily="18" charset="0"/>
                <a:cs typeface="Arial" panose="020B0604020202020204" pitchFamily="34" charset="0"/>
              </a:rPr>
            </a:br>
            <a:r>
              <a:rPr lang="lt-LT" sz="2000" dirty="0">
                <a:solidFill>
                  <a:schemeClr val="bg1"/>
                </a:solidFill>
                <a:latin typeface="Book Antiqua" panose="02040602050305030304" pitchFamily="18" charset="0"/>
                <a:cs typeface="Arial" panose="020B0604020202020204" pitchFamily="34" charset="0"/>
              </a:rPr>
              <a:t>Viktorija Bučinskaitė</a:t>
            </a:r>
            <a:br>
              <a:rPr lang="lt-LT" sz="2000" dirty="0">
                <a:solidFill>
                  <a:schemeClr val="bg1"/>
                </a:solidFill>
                <a:latin typeface="Book Antiqua" panose="02040602050305030304" pitchFamily="18" charset="0"/>
                <a:cs typeface="Arial" panose="020B0604020202020204" pitchFamily="34" charset="0"/>
              </a:rPr>
            </a:br>
            <a:r>
              <a:rPr lang="lt-LT" sz="2000" dirty="0" err="1">
                <a:solidFill>
                  <a:schemeClr val="bg1"/>
                </a:solidFill>
                <a:latin typeface="Book Antiqua" panose="02040602050305030304" pitchFamily="18" charset="0"/>
                <a:cs typeface="Arial" panose="020B0604020202020204" pitchFamily="34" charset="0"/>
                <a:hlinkClick r:id="rId2"/>
              </a:rPr>
              <a:t>viktorija.bucinskaite@kaunoligonine.lt</a:t>
            </a:r>
            <a:r>
              <a:rPr lang="lt-LT" sz="2000" dirty="0">
                <a:solidFill>
                  <a:schemeClr val="bg1"/>
                </a:solidFill>
                <a:latin typeface="Book Antiqua" panose="02040602050305030304" pitchFamily="18" charset="0"/>
                <a:cs typeface="Arial" panose="020B0604020202020204" pitchFamily="34" charset="0"/>
              </a:rPr>
              <a:t/>
            </a:r>
            <a:br>
              <a:rPr lang="lt-LT" sz="2000" dirty="0">
                <a:solidFill>
                  <a:schemeClr val="bg1"/>
                </a:solidFill>
                <a:latin typeface="Book Antiqua" panose="02040602050305030304" pitchFamily="18" charset="0"/>
                <a:cs typeface="Arial" panose="020B0604020202020204" pitchFamily="34" charset="0"/>
              </a:rPr>
            </a:br>
            <a:r>
              <a:rPr lang="lt-LT" sz="3100" dirty="0">
                <a:solidFill>
                  <a:schemeClr val="bg1"/>
                </a:solidFill>
                <a:latin typeface="Book Antiqua" panose="02040602050305030304" pitchFamily="18" charset="0"/>
                <a:cs typeface="Arial" panose="020B0604020202020204" pitchFamily="34" charset="0"/>
              </a:rPr>
              <a:t/>
            </a:r>
            <a:br>
              <a:rPr lang="lt-LT" sz="3100" dirty="0">
                <a:solidFill>
                  <a:schemeClr val="bg1"/>
                </a:solidFill>
                <a:latin typeface="Book Antiqua" panose="02040602050305030304" pitchFamily="18" charset="0"/>
                <a:cs typeface="Arial" panose="020B0604020202020204" pitchFamily="34" charset="0"/>
              </a:rPr>
            </a:br>
            <a:endParaRPr lang="lt-LT" sz="4000" dirty="0">
              <a:solidFill>
                <a:schemeClr val="bg1"/>
              </a:solidFill>
              <a:latin typeface="Book Antiqua" panose="02040602050305030304" pitchFamily="18" charset="0"/>
              <a:cs typeface="Arial" panose="020B0604020202020204" pitchFamily="34" charset="0"/>
            </a:endParaRPr>
          </a:p>
        </p:txBody>
      </p:sp>
      <p:pic>
        <p:nvPicPr>
          <p:cNvPr id="9" name="Graphic 8">
            <a:extLst>
              <a:ext uri="{FF2B5EF4-FFF2-40B4-BE49-F238E27FC236}">
                <a16:creationId xmlns:a16="http://schemas.microsoft.com/office/drawing/2014/main" xmlns="" id="{2E2804DD-3A6D-4F1A-8167-75577A51C4B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6303480" y="441195"/>
            <a:ext cx="2240913" cy="956759"/>
          </a:xfrm>
          <a:prstGeom prst="rect">
            <a:avLst/>
          </a:prstGeom>
        </p:spPr>
      </p:pic>
    </p:spTree>
    <p:extLst>
      <p:ext uri="{BB962C8B-B14F-4D97-AF65-F5344CB8AC3E}">
        <p14:creationId xmlns:p14="http://schemas.microsoft.com/office/powerpoint/2010/main" val="58105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6EDC65-5D2A-4544-850F-A112CE93DC63}"/>
              </a:ext>
            </a:extLst>
          </p:cNvPr>
          <p:cNvSpPr>
            <a:spLocks noGrp="1"/>
          </p:cNvSpPr>
          <p:nvPr>
            <p:ph type="title"/>
          </p:nvPr>
        </p:nvSpPr>
        <p:spPr>
          <a:xfrm>
            <a:off x="628650" y="273843"/>
            <a:ext cx="7886700" cy="677801"/>
          </a:xfrm>
          <a:noFill/>
        </p:spPr>
        <p:txBody>
          <a:bodyPr>
            <a:normAutofit/>
          </a:bodyPr>
          <a:lstStyle/>
          <a:p>
            <a:pPr algn="ctr"/>
            <a:r>
              <a:rPr lang="lt-LT" sz="2000" dirty="0">
                <a:latin typeface="Book Antiqua" panose="02040602050305030304" pitchFamily="18" charset="0"/>
                <a:cs typeface="Arial" panose="020B0604020202020204" pitchFamily="34" charset="0"/>
              </a:rPr>
              <a:t>SOCIALINĖS-DEMOGRAFINĖS CHARAKTERISTIKOS</a:t>
            </a:r>
          </a:p>
        </p:txBody>
      </p:sp>
      <p:sp>
        <p:nvSpPr>
          <p:cNvPr id="3" name="Content Placeholder 2">
            <a:extLst>
              <a:ext uri="{FF2B5EF4-FFF2-40B4-BE49-F238E27FC236}">
                <a16:creationId xmlns:a16="http://schemas.microsoft.com/office/drawing/2014/main" xmlns="" id="{FA5CECC2-58AE-4860-95CE-2987AB821CCE}"/>
              </a:ext>
            </a:extLst>
          </p:cNvPr>
          <p:cNvSpPr>
            <a:spLocks noGrp="1"/>
          </p:cNvSpPr>
          <p:nvPr>
            <p:ph idx="1"/>
          </p:nvPr>
        </p:nvSpPr>
        <p:spPr>
          <a:xfrm>
            <a:off x="3737789" y="1169001"/>
            <a:ext cx="4869498" cy="1993924"/>
          </a:xfrm>
        </p:spPr>
        <p:txBody>
          <a:bodyPr>
            <a:normAutofit/>
          </a:bodyPr>
          <a:lstStyle/>
          <a:p>
            <a:pPr algn="just">
              <a:buClr>
                <a:srgbClr val="482683"/>
              </a:buClr>
              <a:buFont typeface="Courier New" panose="02070309020205020404" pitchFamily="49" charset="0"/>
              <a:buChar char="o"/>
            </a:pPr>
            <a:endParaRPr lang="lt-LT" sz="1800" dirty="0">
              <a:latin typeface="Arial" panose="020B0604020202020204" pitchFamily="34" charset="0"/>
              <a:cs typeface="Arial" panose="020B0604020202020204" pitchFamily="34" charset="0"/>
            </a:endParaRPr>
          </a:p>
          <a:p>
            <a:pPr marL="0" indent="0">
              <a:buNone/>
            </a:pPr>
            <a:endParaRPr lang="lt-LT" dirty="0"/>
          </a:p>
        </p:txBody>
      </p:sp>
      <p:sp>
        <p:nvSpPr>
          <p:cNvPr id="7" name="Rectangle 6"/>
          <p:cNvSpPr/>
          <p:nvPr/>
        </p:nvSpPr>
        <p:spPr>
          <a:xfrm>
            <a:off x="163284" y="1381133"/>
            <a:ext cx="3444469" cy="523220"/>
          </a:xfrm>
          <a:prstGeom prst="rect">
            <a:avLst/>
          </a:prstGeom>
        </p:spPr>
        <p:txBody>
          <a:bodyPr wrap="square">
            <a:spAutoFit/>
          </a:bodyPr>
          <a:lstStyle/>
          <a:p>
            <a:pPr algn="ctr"/>
            <a:r>
              <a:rPr lang="en-GB" sz="1400" i="1" dirty="0" err="1">
                <a:latin typeface="Book Antiqua" panose="02040602050305030304" pitchFamily="18" charset="0"/>
              </a:rPr>
              <a:t>Darbo</a:t>
            </a:r>
            <a:r>
              <a:rPr lang="en-GB" sz="1400" i="1" dirty="0">
                <a:latin typeface="Book Antiqua" panose="02040602050305030304" pitchFamily="18" charset="0"/>
              </a:rPr>
              <a:t> </a:t>
            </a:r>
            <a:r>
              <a:rPr lang="en-GB" sz="1400" i="1" dirty="0" err="1">
                <a:latin typeface="Book Antiqua" panose="02040602050305030304" pitchFamily="18" charset="0"/>
              </a:rPr>
              <a:t>stažas</a:t>
            </a:r>
            <a:r>
              <a:rPr lang="lt-LT" sz="1400" i="1" dirty="0">
                <a:latin typeface="Book Antiqua" panose="02040602050305030304" pitchFamily="18" charset="0"/>
              </a:rPr>
              <a:t>,</a:t>
            </a:r>
            <a:r>
              <a:rPr lang="en-GB" sz="1400" i="1" dirty="0">
                <a:latin typeface="Book Antiqua" panose="02040602050305030304" pitchFamily="18" charset="0"/>
              </a:rPr>
              <a:t> </a:t>
            </a:r>
            <a:r>
              <a:rPr lang="en-GB" sz="1400" i="1" dirty="0" err="1">
                <a:latin typeface="Book Antiqua" panose="02040602050305030304" pitchFamily="18" charset="0"/>
              </a:rPr>
              <a:t>dirbant</a:t>
            </a:r>
            <a:r>
              <a:rPr lang="en-GB" sz="1400" i="1" dirty="0">
                <a:latin typeface="Book Antiqua" panose="02040602050305030304" pitchFamily="18" charset="0"/>
              </a:rPr>
              <a:t> </a:t>
            </a:r>
            <a:r>
              <a:rPr lang="lt-LT" sz="1400" i="1" dirty="0">
                <a:latin typeface="Book Antiqua" panose="02040602050305030304" pitchFamily="18" charset="0"/>
              </a:rPr>
              <a:t>LSMU Kauno ligoninėje</a:t>
            </a:r>
          </a:p>
        </p:txBody>
      </p:sp>
      <p:sp>
        <p:nvSpPr>
          <p:cNvPr id="8" name="Rectangle 7"/>
          <p:cNvSpPr/>
          <p:nvPr/>
        </p:nvSpPr>
        <p:spPr>
          <a:xfrm>
            <a:off x="1025506" y="3436179"/>
            <a:ext cx="805029" cy="307777"/>
          </a:xfrm>
          <a:prstGeom prst="rect">
            <a:avLst/>
          </a:prstGeom>
        </p:spPr>
        <p:txBody>
          <a:bodyPr wrap="none">
            <a:spAutoFit/>
          </a:bodyPr>
          <a:lstStyle/>
          <a:p>
            <a:r>
              <a:rPr lang="en-GB" sz="1400" i="1" dirty="0" err="1">
                <a:latin typeface="Book Antiqua" panose="02040602050305030304" pitchFamily="18" charset="0"/>
              </a:rPr>
              <a:t>Pareigos</a:t>
            </a:r>
            <a:endParaRPr lang="en-GB" sz="1400" i="1" dirty="0">
              <a:latin typeface="Book Antiqua" panose="02040602050305030304" pitchFamily="18" charset="0"/>
            </a:endParaRPr>
          </a:p>
        </p:txBody>
      </p:sp>
      <p:graphicFrame>
        <p:nvGraphicFramePr>
          <p:cNvPr id="16" name="Chart 15"/>
          <p:cNvGraphicFramePr/>
          <p:nvPr>
            <p:extLst>
              <p:ext uri="{D42A27DB-BD31-4B8C-83A1-F6EECF244321}">
                <p14:modId xmlns:p14="http://schemas.microsoft.com/office/powerpoint/2010/main" val="2700125036"/>
              </p:ext>
            </p:extLst>
          </p:nvPr>
        </p:nvGraphicFramePr>
        <p:xfrm>
          <a:off x="3477718" y="951645"/>
          <a:ext cx="5231567" cy="19564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p:nvPr>
            <p:extLst>
              <p:ext uri="{D42A27DB-BD31-4B8C-83A1-F6EECF244321}">
                <p14:modId xmlns:p14="http://schemas.microsoft.com/office/powerpoint/2010/main" val="4216446204"/>
              </p:ext>
            </p:extLst>
          </p:nvPr>
        </p:nvGraphicFramePr>
        <p:xfrm>
          <a:off x="2369381" y="2990538"/>
          <a:ext cx="6145969" cy="207613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43984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B3351A-B9CA-4DAF-803C-C3898B33019B}"/>
              </a:ext>
            </a:extLst>
          </p:cNvPr>
          <p:cNvSpPr>
            <a:spLocks noGrp="1"/>
          </p:cNvSpPr>
          <p:nvPr>
            <p:ph type="title"/>
          </p:nvPr>
        </p:nvSpPr>
        <p:spPr>
          <a:xfrm>
            <a:off x="579031" y="455899"/>
            <a:ext cx="7886700" cy="633468"/>
          </a:xfrm>
        </p:spPr>
        <p:txBody>
          <a:bodyPr>
            <a:noAutofit/>
          </a:bodyPr>
          <a:lstStyle/>
          <a:p>
            <a:pPr algn="ctr"/>
            <a:r>
              <a:rPr lang="lt-LT" sz="2000" dirty="0">
                <a:latin typeface="Book Antiqua" panose="02040602050305030304" pitchFamily="18" charset="0"/>
              </a:rPr>
              <a:t>KORUPCIJOS APRAIŠKŲ KONKREČIOSE LSMU KAUNO LIGONINĖS SRITYSE VERTINIMAS (PROC.)</a:t>
            </a:r>
          </a:p>
        </p:txBody>
      </p:sp>
      <p:sp>
        <p:nvSpPr>
          <p:cNvPr id="4" name="Content Placeholder 3">
            <a:extLst>
              <a:ext uri="{FF2B5EF4-FFF2-40B4-BE49-F238E27FC236}">
                <a16:creationId xmlns:a16="http://schemas.microsoft.com/office/drawing/2014/main" xmlns="" id="{8399FFBA-03BC-426D-9D40-CEE4A7DE8060}"/>
              </a:ext>
            </a:extLst>
          </p:cNvPr>
          <p:cNvSpPr txBox="1">
            <a:spLocks noGrp="1"/>
          </p:cNvSpPr>
          <p:nvPr>
            <p:ph idx="1"/>
          </p:nvPr>
        </p:nvSpPr>
        <p:spPr>
          <a:xfrm>
            <a:off x="579030" y="1185347"/>
            <a:ext cx="8382089" cy="721223"/>
          </a:xfrm>
          <a:prstGeom prst="rect">
            <a:avLst/>
          </a:prstGeom>
          <a:noFill/>
        </p:spPr>
        <p:txBody>
          <a:bodyPr wrap="square" numCol="2" rtlCol="0">
            <a:spAutoFit/>
          </a:bodyPr>
          <a:lstStyle/>
          <a:p>
            <a:pPr marL="0" indent="0" algn="just">
              <a:buClr>
                <a:srgbClr val="482683"/>
              </a:buClr>
              <a:buNone/>
            </a:pPr>
            <a:endParaRPr lang="lt-LT" sz="2000" dirty="0">
              <a:latin typeface="Arial" panose="020B0604020202020204" pitchFamily="34" charset="0"/>
              <a:cs typeface="Arial" panose="020B0604020202020204" pitchFamily="34" charset="0"/>
            </a:endParaRPr>
          </a:p>
          <a:p>
            <a:pPr marL="0" indent="0" algn="l">
              <a:buClr>
                <a:srgbClr val="482683"/>
              </a:buClr>
              <a:buNone/>
            </a:pPr>
            <a:endParaRPr lang="lt-LT" sz="1800"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16926052"/>
              </p:ext>
            </p:extLst>
          </p:nvPr>
        </p:nvGraphicFramePr>
        <p:xfrm>
          <a:off x="426134" y="1088644"/>
          <a:ext cx="8325016" cy="3760674"/>
        </p:xfrm>
        <a:graphic>
          <a:graphicData uri="http://schemas.openxmlformats.org/drawingml/2006/table">
            <a:tbl>
              <a:tblPr firstRow="1" bandRow="1">
                <a:tableStyleId>{5C22544A-7EE6-4342-B048-85BDC9FD1C3A}</a:tableStyleId>
              </a:tblPr>
              <a:tblGrid>
                <a:gridCol w="8325016">
                  <a:extLst>
                    <a:ext uri="{9D8B030D-6E8A-4147-A177-3AD203B41FA5}">
                      <a16:colId xmlns:a16="http://schemas.microsoft.com/office/drawing/2014/main" xmlns="" val="4227585326"/>
                    </a:ext>
                  </a:extLst>
                </a:gridCol>
              </a:tblGrid>
              <a:tr h="3760674">
                <a:tc>
                  <a:txBody>
                    <a:bodyPr/>
                    <a:lstStyle/>
                    <a:p>
                      <a:endParaRPr lang="lt-LT" sz="1200" b="0" i="1" dirty="0">
                        <a:solidFill>
                          <a:srgbClr val="202124"/>
                        </a:solidFill>
                        <a:effectLst/>
                        <a:latin typeface="Book Antiqua" panose="02040602050305030304" pitchFamily="18" charset="0"/>
                      </a:endParaRPr>
                    </a:p>
                    <a:p>
                      <a:r>
                        <a:rPr lang="lt-LT" sz="1400" b="0" i="1" dirty="0">
                          <a:solidFill>
                            <a:srgbClr val="202124"/>
                          </a:solidFill>
                          <a:effectLst/>
                          <a:latin typeface="Book Antiqua" panose="02040602050305030304" pitchFamily="18" charset="0"/>
                        </a:rPr>
                        <a:t>Jūsų nuomone, kuriose, žemiau išvardintose srityse, galima rasti korupcijos apraiškų LSMU Kauno ligoninėje?</a:t>
                      </a:r>
                    </a:p>
                    <a:p>
                      <a:endParaRPr lang="lt-LT" sz="1200" b="0" i="1" dirty="0">
                        <a:solidFill>
                          <a:srgbClr val="202124"/>
                        </a:solidFill>
                        <a:effectLst/>
                        <a:latin typeface="Book Antiqua" panose="02040602050305030304" pitchFamily="18" charset="0"/>
                      </a:endParaRPr>
                    </a:p>
                    <a:p>
                      <a:endParaRPr lang="en-GB" sz="1200" i="1" dirty="0">
                        <a:latin typeface="Book Antiqua" panose="0204060205030503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79392515"/>
                  </a:ext>
                </a:extLst>
              </a:tr>
            </a:tbl>
          </a:graphicData>
        </a:graphic>
      </p:graphicFrame>
      <p:graphicFrame>
        <p:nvGraphicFramePr>
          <p:cNvPr id="8" name="Chart 7"/>
          <p:cNvGraphicFramePr/>
          <p:nvPr>
            <p:extLst>
              <p:ext uri="{D42A27DB-BD31-4B8C-83A1-F6EECF244321}">
                <p14:modId xmlns:p14="http://schemas.microsoft.com/office/powerpoint/2010/main" val="1630249441"/>
              </p:ext>
            </p:extLst>
          </p:nvPr>
        </p:nvGraphicFramePr>
        <p:xfrm>
          <a:off x="1309499" y="1722112"/>
          <a:ext cx="6096000" cy="29848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8980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sz="2800" dirty="0"/>
              <a:t> </a:t>
            </a:r>
            <a:r>
              <a:rPr lang="pt-BR" sz="1800" dirty="0">
                <a:latin typeface="Book Antiqua" panose="02040602050305030304" pitchFamily="18" charset="0"/>
              </a:rPr>
              <a:t>KORUPCIJOS APRAIŠKŲ </a:t>
            </a:r>
            <a:r>
              <a:rPr lang="lt-LT" sz="1800" dirty="0">
                <a:latin typeface="Book Antiqua" panose="02040602050305030304" pitchFamily="18" charset="0"/>
              </a:rPr>
              <a:t>LSMU KAUNO LIGONINĖJE </a:t>
            </a:r>
            <a:r>
              <a:rPr lang="pt-BR" sz="1800" dirty="0">
                <a:latin typeface="Book Antiqua" panose="02040602050305030304" pitchFamily="18" charset="0"/>
              </a:rPr>
              <a:t>VERTINIMAS (PROC.)</a:t>
            </a:r>
            <a:endParaRPr lang="en-GB" sz="1800" dirty="0">
              <a:latin typeface="Book Antiqua" panose="02040602050305030304" pitchFamily="18" charset="0"/>
            </a:endParaRPr>
          </a:p>
        </p:txBody>
      </p:sp>
      <p:sp>
        <p:nvSpPr>
          <p:cNvPr id="3" name="Content Placeholder 2"/>
          <p:cNvSpPr>
            <a:spLocks noGrp="1"/>
          </p:cNvSpPr>
          <p:nvPr>
            <p:ph idx="1"/>
          </p:nvPr>
        </p:nvSpPr>
        <p:spPr>
          <a:xfrm>
            <a:off x="628650" y="1274641"/>
            <a:ext cx="7886700" cy="3567181"/>
          </a:xfrm>
        </p:spPr>
        <p:txBody>
          <a:bodyPr>
            <a:normAutofit/>
          </a:bodyPr>
          <a:lstStyle/>
          <a:p>
            <a:pPr marL="0" indent="0" algn="just">
              <a:buClr>
                <a:srgbClr val="482683"/>
              </a:buClr>
              <a:buNone/>
            </a:pPr>
            <a:r>
              <a:rPr lang="lt-LT" sz="1400" i="1" dirty="0">
                <a:latin typeface="Book Antiqua" panose="02040602050305030304" pitchFamily="18" charset="0"/>
              </a:rPr>
              <a:t>Kokiu balu vertintumėte korupcijos apraiškas LSMU Kauno ligoninėje (0 - korupcijos apraiškų nėra, 10 - LSMU Kauno ligoninė labai korumpuota)? </a:t>
            </a:r>
          </a:p>
          <a:p>
            <a:pPr marL="0" indent="0" algn="just">
              <a:buClr>
                <a:srgbClr val="482683"/>
              </a:buClr>
              <a:buNone/>
            </a:pPr>
            <a:r>
              <a:rPr lang="lt-LT" sz="1200" i="1" dirty="0">
                <a:latin typeface="Book Antiqua" panose="02040602050305030304" pitchFamily="18" charset="0"/>
              </a:rPr>
              <a:t>                                                                              </a:t>
            </a:r>
          </a:p>
          <a:p>
            <a:pPr marL="0" indent="0" algn="just">
              <a:buClr>
                <a:srgbClr val="482683"/>
              </a:buClr>
              <a:buNone/>
            </a:pPr>
            <a:r>
              <a:rPr lang="lt-LT" sz="1200" i="1" dirty="0">
                <a:latin typeface="Book Antiqua" panose="02040602050305030304" pitchFamily="18" charset="0"/>
              </a:rPr>
              <a:t>                                                                                    </a:t>
            </a:r>
            <a:r>
              <a:rPr lang="lt-LT" sz="1200" b="1" dirty="0">
                <a:latin typeface="Book Antiqua" panose="02040602050305030304" pitchFamily="18" charset="0"/>
              </a:rPr>
              <a:t>VIDURKIS – 3,02</a:t>
            </a:r>
          </a:p>
          <a:p>
            <a:pPr marL="0" indent="0" algn="just">
              <a:buClr>
                <a:srgbClr val="482683"/>
              </a:buClr>
              <a:buNone/>
            </a:pPr>
            <a:endParaRPr lang="lt-LT" sz="1200" i="1" dirty="0">
              <a:latin typeface="Book Antiqua" panose="02040602050305030304" pitchFamily="18" charset="0"/>
            </a:endParaRPr>
          </a:p>
          <a:p>
            <a:pPr marL="0" indent="0" algn="just">
              <a:buClr>
                <a:srgbClr val="482683"/>
              </a:buClr>
              <a:buNone/>
            </a:pPr>
            <a:endParaRPr lang="lt-LT" sz="1200" i="1" dirty="0">
              <a:latin typeface="Book Antiqua" panose="02040602050305030304" pitchFamily="18" charset="0"/>
            </a:endParaRPr>
          </a:p>
        </p:txBody>
      </p:sp>
      <p:graphicFrame>
        <p:nvGraphicFramePr>
          <p:cNvPr id="29" name="Chart 28"/>
          <p:cNvGraphicFramePr/>
          <p:nvPr>
            <p:extLst>
              <p:ext uri="{D42A27DB-BD31-4B8C-83A1-F6EECF244321}">
                <p14:modId xmlns:p14="http://schemas.microsoft.com/office/powerpoint/2010/main" val="4252649149"/>
              </p:ext>
            </p:extLst>
          </p:nvPr>
        </p:nvGraphicFramePr>
        <p:xfrm>
          <a:off x="719528" y="2278504"/>
          <a:ext cx="7734924" cy="28031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2704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000" dirty="0">
                <a:latin typeface="Book Antiqua" panose="02040602050305030304" pitchFamily="18" charset="0"/>
              </a:rPr>
              <a:t>NUOMONĖ DĖL KORUPCIJOS APRAIŠKŲ KIEKIO </a:t>
            </a:r>
            <a:r>
              <a:rPr lang="lt-LT" sz="2000" dirty="0">
                <a:latin typeface="Book Antiqua" panose="02040602050305030304" pitchFamily="18" charset="0"/>
              </a:rPr>
              <a:t>LSMU KAUNO LIGONINĖJE</a:t>
            </a:r>
            <a:r>
              <a:rPr lang="en-GB" sz="2000" dirty="0">
                <a:latin typeface="Book Antiqua" panose="02040602050305030304" pitchFamily="18" charset="0"/>
              </a:rPr>
              <a:t> (PROC.)</a:t>
            </a:r>
          </a:p>
        </p:txBody>
      </p:sp>
      <p:sp>
        <p:nvSpPr>
          <p:cNvPr id="3" name="Content Placeholder 2"/>
          <p:cNvSpPr>
            <a:spLocks noGrp="1"/>
          </p:cNvSpPr>
          <p:nvPr>
            <p:ph idx="1"/>
          </p:nvPr>
        </p:nvSpPr>
        <p:spPr>
          <a:xfrm>
            <a:off x="628650" y="1268016"/>
            <a:ext cx="7886700" cy="3263504"/>
          </a:xfrm>
        </p:spPr>
        <p:txBody>
          <a:bodyPr/>
          <a:lstStyle/>
          <a:p>
            <a:pPr marL="0" indent="0" algn="just">
              <a:buClr>
                <a:srgbClr val="482683"/>
              </a:buClr>
              <a:buNone/>
            </a:pPr>
            <a:r>
              <a:rPr lang="lt-LT" sz="1200" i="1" dirty="0">
                <a:latin typeface="Book Antiqua" panose="02040602050305030304" pitchFamily="18" charset="0"/>
              </a:rPr>
              <a:t>Jūsų nuomone, lyginant su dauguma kitų gydymo įstaigų, korupcijos apraiškų LSMU Kauno ligoninėje yra ...</a:t>
            </a:r>
          </a:p>
          <a:p>
            <a:pPr marL="0" indent="0" algn="just">
              <a:buNone/>
            </a:pPr>
            <a:r>
              <a:rPr lang="lt-LT" dirty="0"/>
              <a:t>															</a:t>
            </a:r>
          </a:p>
          <a:p>
            <a:pPr marL="0" indent="0" algn="just">
              <a:buNone/>
            </a:pPr>
            <a:endParaRPr lang="en-GB" dirty="0"/>
          </a:p>
        </p:txBody>
      </p:sp>
      <p:graphicFrame>
        <p:nvGraphicFramePr>
          <p:cNvPr id="8" name="Chart 7"/>
          <p:cNvGraphicFramePr/>
          <p:nvPr>
            <p:extLst>
              <p:ext uri="{D42A27DB-BD31-4B8C-83A1-F6EECF244321}">
                <p14:modId xmlns:p14="http://schemas.microsoft.com/office/powerpoint/2010/main" val="4174837972"/>
              </p:ext>
            </p:extLst>
          </p:nvPr>
        </p:nvGraphicFramePr>
        <p:xfrm>
          <a:off x="714531" y="1701383"/>
          <a:ext cx="5116643" cy="3029783"/>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6111344" y="1685776"/>
            <a:ext cx="2600796" cy="294556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marL="171450" lvl="0" indent="-171450" algn="just">
              <a:buFont typeface="Wingdings" panose="05000000000000000000" pitchFamily="2" charset="2"/>
              <a:buChar char="ü"/>
            </a:pPr>
            <a:r>
              <a:rPr lang="lt-LT" sz="1100" i="1" dirty="0">
                <a:latin typeface="Book Antiqua" panose="02040602050305030304" pitchFamily="18" charset="0"/>
              </a:rPr>
              <a:t>Nuomonės, kad korupcijos apraiškų LSMU Kauno ligoninėje yra </a:t>
            </a:r>
            <a:r>
              <a:rPr lang="lt-LT" sz="1100" i="1" dirty="0">
                <a:solidFill>
                  <a:prstClr val="black"/>
                </a:solidFill>
                <a:latin typeface="Book Antiqua" panose="02040602050305030304" pitchFamily="18" charset="0"/>
              </a:rPr>
              <a:t>mažiau, </a:t>
            </a:r>
            <a:r>
              <a:rPr lang="lt-LT" sz="1100" i="1" dirty="0">
                <a:latin typeface="Book Antiqua" panose="02040602050305030304" pitchFamily="18" charset="0"/>
              </a:rPr>
              <a:t>dažniau laikosi turintys didesnį nei 10 metų darbo stažą klinikų/skyrių vadovai/vedėjai ir slaugytojai. </a:t>
            </a:r>
          </a:p>
          <a:p>
            <a:pPr marL="171450" lvl="0" indent="-171450" algn="just">
              <a:buFont typeface="Wingdings" panose="05000000000000000000" pitchFamily="2" charset="2"/>
              <a:buChar char="ü"/>
            </a:pPr>
            <a:r>
              <a:rPr lang="lt-LT" sz="1100" i="1" dirty="0">
                <a:latin typeface="Book Antiqua" panose="02040602050305030304" pitchFamily="18" charset="0"/>
              </a:rPr>
              <a:t>Nuomonės, kad korupcijos apraiškų LSMU Kauno ligoninėje yra tiek pat kiek ir kitose gydymo įstaigose, dažniau laikosi turintys didesnį nei 10 metų darbo stažą gydytojai, kitas medicinos personalas bei nemedicininių skyrių darbuotojai. </a:t>
            </a:r>
          </a:p>
          <a:p>
            <a:pPr marL="171450" lvl="0" indent="-171450" algn="just">
              <a:buFont typeface="Wingdings" panose="05000000000000000000" pitchFamily="2" charset="2"/>
              <a:buChar char="ü"/>
            </a:pPr>
            <a:r>
              <a:rPr lang="lt-LT" sz="1100" i="1" dirty="0">
                <a:latin typeface="Book Antiqua" panose="02040602050305030304" pitchFamily="18" charset="0"/>
              </a:rPr>
              <a:t>Turintys iki 5 metų darbo stažą LSMU Kauno ligoninėje dažniau mano, kad korupcijos apraiškų LSMU Kauno ligoninėje yra tiek pat kiek ir kitose gydymo įstaigose</a:t>
            </a:r>
          </a:p>
        </p:txBody>
      </p:sp>
    </p:spTree>
    <p:extLst>
      <p:ext uri="{BB962C8B-B14F-4D97-AF65-F5344CB8AC3E}">
        <p14:creationId xmlns:p14="http://schemas.microsoft.com/office/powerpoint/2010/main" val="1816347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2000" dirty="0">
                <a:latin typeface="Book Antiqua" panose="02040602050305030304" pitchFamily="18" charset="0"/>
                <a:cs typeface="Times New Roman" panose="02020603050405020304" pitchFamily="18" charset="0"/>
              </a:rPr>
              <a:t>KORUPCIJOS APRAIŠKŲ LSMU KAUNO LIGONINĖJE KIEKIO POKYČIO VERTINIMAS (PROC.)</a:t>
            </a:r>
            <a:endParaRPr lang="lt-LT" sz="2000" dirty="0">
              <a:latin typeface="Book Antiqua" panose="02040602050305030304" pitchFamily="18" charset="0"/>
            </a:endParaRPr>
          </a:p>
        </p:txBody>
      </p:sp>
      <p:sp>
        <p:nvSpPr>
          <p:cNvPr id="3" name="Content Placeholder 2"/>
          <p:cNvSpPr>
            <a:spLocks noGrp="1"/>
          </p:cNvSpPr>
          <p:nvPr>
            <p:ph idx="1"/>
          </p:nvPr>
        </p:nvSpPr>
        <p:spPr>
          <a:xfrm>
            <a:off x="628650" y="1124262"/>
            <a:ext cx="7886700" cy="3508461"/>
          </a:xfrm>
        </p:spPr>
        <p:txBody>
          <a:bodyPr>
            <a:normAutofit/>
          </a:bodyPr>
          <a:lstStyle/>
          <a:p>
            <a:pPr marL="0" indent="0">
              <a:buClr>
                <a:srgbClr val="482683"/>
              </a:buClr>
              <a:buNone/>
            </a:pPr>
            <a:r>
              <a:rPr lang="lt-LT" sz="1200" i="1" dirty="0">
                <a:latin typeface="Book Antiqua" panose="02040602050305030304" pitchFamily="18" charset="0"/>
                <a:cs typeface="Times New Roman" panose="02020603050405020304" pitchFamily="18" charset="0"/>
              </a:rPr>
              <a:t>Per pastaruosius metus korupcijos apraiškų LSMU Kauno ligoninėje..</a:t>
            </a:r>
          </a:p>
          <a:p>
            <a:pPr marL="0" indent="0">
              <a:buClr>
                <a:srgbClr val="482683"/>
              </a:buClr>
              <a:buNone/>
            </a:pPr>
            <a:endParaRPr lang="lt-LT" sz="1200" i="1" dirty="0">
              <a:latin typeface="Book Antiqua" panose="02040602050305030304" pitchFamily="18" charset="0"/>
              <a:cs typeface="Times New Roman" panose="02020603050405020304" pitchFamily="18" charset="0"/>
            </a:endParaRPr>
          </a:p>
        </p:txBody>
      </p:sp>
      <p:graphicFrame>
        <p:nvGraphicFramePr>
          <p:cNvPr id="6" name="Chart 5"/>
          <p:cNvGraphicFramePr/>
          <p:nvPr>
            <p:extLst>
              <p:ext uri="{D42A27DB-BD31-4B8C-83A1-F6EECF244321}">
                <p14:modId xmlns:p14="http://schemas.microsoft.com/office/powerpoint/2010/main" val="2726258568"/>
              </p:ext>
            </p:extLst>
          </p:nvPr>
        </p:nvGraphicFramePr>
        <p:xfrm>
          <a:off x="497173" y="1512999"/>
          <a:ext cx="5768715" cy="3119724"/>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315857" y="1512999"/>
            <a:ext cx="2330970" cy="3014031"/>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marL="171450" lvl="0" indent="-171450" algn="just" defTabSz="914400">
              <a:buFont typeface="Wingdings" panose="05000000000000000000" pitchFamily="2" charset="2"/>
              <a:buChar char="ü"/>
            </a:pPr>
            <a:r>
              <a:rPr lang="lt-LT" sz="1100" i="1" dirty="0">
                <a:solidFill>
                  <a:schemeClr val="tx1"/>
                </a:solidFill>
                <a:latin typeface="Book Antiqua" panose="02040602050305030304" pitchFamily="18" charset="0"/>
                <a:ea typeface="Microsoft YaHei UI Light" panose="020B0502040204020203" pitchFamily="34" charset="-122"/>
              </a:rPr>
              <a:t>Nuomonės, kad korupcijos apraiškų per pastaruosius metus LSMU Kauno ligoninėje sumažėjo, dažniau laikosi turintys didesnį nei 10 metų darbo stažą LSMU Kauno ligoninės klinikų/skyrių vadovai/vedėjai ir slaugytojai.</a:t>
            </a:r>
          </a:p>
          <a:p>
            <a:pPr marL="171450" lvl="0" indent="-171450" algn="just" defTabSz="914400">
              <a:buFont typeface="Wingdings" panose="05000000000000000000" pitchFamily="2" charset="2"/>
              <a:buChar char="ü"/>
            </a:pPr>
            <a:r>
              <a:rPr lang="lt-LT" sz="1100" i="1" dirty="0">
                <a:solidFill>
                  <a:schemeClr val="tx1"/>
                </a:solidFill>
                <a:latin typeface="Book Antiqua" panose="02040602050305030304" pitchFamily="18" charset="0"/>
                <a:ea typeface="Microsoft YaHei UI Light" panose="020B0502040204020203" pitchFamily="34" charset="-122"/>
              </a:rPr>
              <a:t>Nemedicininių skyrių darbuotojai ir gydytojai dažniau mano, kad korupcijos apraiškų lygis LSMU Kauno ligoninėje per pastaruosius metus nepakito.</a:t>
            </a:r>
          </a:p>
        </p:txBody>
      </p:sp>
    </p:spTree>
    <p:extLst>
      <p:ext uri="{BB962C8B-B14F-4D97-AF65-F5344CB8AC3E}">
        <p14:creationId xmlns:p14="http://schemas.microsoft.com/office/powerpoint/2010/main" val="346848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latin typeface="Book Antiqua" panose="02040602050305030304" pitchFamily="18" charset="0"/>
              </a:rPr>
              <a:t>KORUPCIJOS APRAIŠKŲ SUMAŽĖJIMO PRIEŽASTYS (PROC.)</a:t>
            </a:r>
          </a:p>
        </p:txBody>
      </p:sp>
      <p:sp>
        <p:nvSpPr>
          <p:cNvPr id="12" name="Rectangle 11"/>
          <p:cNvSpPr/>
          <p:nvPr/>
        </p:nvSpPr>
        <p:spPr>
          <a:xfrm>
            <a:off x="628650" y="1007895"/>
            <a:ext cx="7886700" cy="461665"/>
          </a:xfrm>
          <a:prstGeom prst="rect">
            <a:avLst/>
          </a:prstGeom>
        </p:spPr>
        <p:txBody>
          <a:bodyPr wrap="square">
            <a:spAutoFit/>
          </a:bodyPr>
          <a:lstStyle/>
          <a:p>
            <a:r>
              <a:rPr lang="lt-LT" sz="1200" i="1" dirty="0">
                <a:latin typeface="Book Antiqua" panose="02040602050305030304" pitchFamily="18" charset="0"/>
              </a:rPr>
              <a:t>Kodėl manote, kad korupcijos apraiškų LSMU Kauno ligoninėje sumažėjo*? </a:t>
            </a:r>
          </a:p>
          <a:p>
            <a:r>
              <a:rPr lang="lt-LT" sz="1200" i="1" dirty="0">
                <a:latin typeface="Book Antiqua" panose="02040602050305030304" pitchFamily="18" charset="0"/>
              </a:rPr>
              <a:t>*113 manančių, jog korupcijos apraiškų sumažėjo.</a:t>
            </a:r>
            <a:endParaRPr lang="en-GB" sz="1200" i="1" dirty="0">
              <a:latin typeface="Book Antiqua" panose="02040602050305030304" pitchFamily="18" charset="0"/>
            </a:endParaRPr>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559692435"/>
              </p:ext>
            </p:extLst>
          </p:nvPr>
        </p:nvGraphicFramePr>
        <p:xfrm>
          <a:off x="438265" y="1547460"/>
          <a:ext cx="6592121" cy="3040200"/>
        </p:xfrm>
        <a:graphic>
          <a:graphicData uri="http://schemas.openxmlformats.org/drawingml/2006/chart">
            <c:chart xmlns:c="http://schemas.openxmlformats.org/drawingml/2006/chart" xmlns:r="http://schemas.openxmlformats.org/officeDocument/2006/relationships" r:id="rId3"/>
          </a:graphicData>
        </a:graphic>
      </p:graphicFrame>
      <p:sp>
        <p:nvSpPr>
          <p:cNvPr id="18" name="Flowchart: Process 17"/>
          <p:cNvSpPr/>
          <p:nvPr/>
        </p:nvSpPr>
        <p:spPr>
          <a:xfrm>
            <a:off x="6520721" y="1547460"/>
            <a:ext cx="2458387" cy="2573000"/>
          </a:xfrm>
          <a:prstGeom prst="flowChartProcess">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r>
              <a:rPr lang="lt-LT" sz="1100" i="1" dirty="0">
                <a:latin typeface="Book Antiqua" panose="02040602050305030304" pitchFamily="18" charset="0"/>
              </a:rPr>
              <a:t>Kitos priežastys:</a:t>
            </a:r>
          </a:p>
          <a:p>
            <a:pPr marL="285750" indent="-285750" algn="just">
              <a:buFont typeface="Wingdings" panose="05000000000000000000" pitchFamily="2" charset="2"/>
              <a:buChar char="ü"/>
            </a:pPr>
            <a:r>
              <a:rPr lang="lt-LT" sz="1100" i="1" dirty="0">
                <a:latin typeface="Book Antiqua" panose="02040602050305030304" pitchFamily="18" charset="0"/>
              </a:rPr>
              <a:t>COVID-19 ligos (</a:t>
            </a:r>
            <a:r>
              <a:rPr lang="lt-LT" sz="1100" i="1" dirty="0" err="1">
                <a:latin typeface="Book Antiqua" panose="02040602050305030304" pitchFamily="18" charset="0"/>
              </a:rPr>
              <a:t>koronaviruso</a:t>
            </a:r>
            <a:r>
              <a:rPr lang="lt-LT" sz="1100" i="1" dirty="0">
                <a:latin typeface="Book Antiqua" panose="02040602050305030304" pitchFamily="18" charset="0"/>
              </a:rPr>
              <a:t> infekcijos) sąlygos (nėra lankytojų, karantinas)</a:t>
            </a:r>
          </a:p>
          <a:p>
            <a:pPr marL="285750" indent="-285750" algn="just">
              <a:buFont typeface="Wingdings" panose="05000000000000000000" pitchFamily="2" charset="2"/>
              <a:buChar char="ü"/>
            </a:pPr>
            <a:r>
              <a:rPr lang="lt-LT" sz="1100" i="1" dirty="0">
                <a:latin typeface="Book Antiqua" panose="02040602050305030304" pitchFamily="18" charset="0"/>
              </a:rPr>
              <a:t>Keičiasi personalas</a:t>
            </a:r>
          </a:p>
          <a:p>
            <a:pPr marL="285750" indent="-285750" algn="just">
              <a:buFont typeface="Wingdings" panose="05000000000000000000" pitchFamily="2" charset="2"/>
              <a:buChar char="ü"/>
            </a:pPr>
            <a:r>
              <a:rPr lang="lt-LT" sz="1100" i="1" dirty="0">
                <a:latin typeface="Book Antiqua" panose="02040602050305030304" pitchFamily="18" charset="0"/>
              </a:rPr>
              <a:t>Mažėja vyresnio amžiaus darbuotojų (jaunų medikų kartos požiūris yra kitoks)</a:t>
            </a:r>
          </a:p>
          <a:p>
            <a:pPr marL="285750" indent="-285750" algn="just">
              <a:buFont typeface="Wingdings" panose="05000000000000000000" pitchFamily="2" charset="2"/>
              <a:buChar char="ü"/>
            </a:pPr>
            <a:r>
              <a:rPr lang="lt-LT" sz="1100" i="1" dirty="0">
                <a:latin typeface="Book Antiqua" panose="02040602050305030304" pitchFamily="18" charset="0"/>
              </a:rPr>
              <a:t>Nėra korupcijos</a:t>
            </a:r>
          </a:p>
          <a:p>
            <a:pPr marL="285750" indent="-285750" algn="just">
              <a:buFont typeface="Wingdings" panose="05000000000000000000" pitchFamily="2" charset="2"/>
              <a:buChar char="ü"/>
            </a:pPr>
            <a:r>
              <a:rPr lang="lt-LT" sz="1100" i="1" dirty="0">
                <a:latin typeface="Book Antiqua" panose="02040602050305030304" pitchFamily="18" charset="0"/>
              </a:rPr>
              <a:t>Didėja sąmoningumas</a:t>
            </a:r>
          </a:p>
          <a:p>
            <a:endParaRPr lang="lt-LT" sz="1100" dirty="0">
              <a:latin typeface="Book Antiqua" panose="02040602050305030304" pitchFamily="18" charset="0"/>
            </a:endParaRPr>
          </a:p>
          <a:p>
            <a:pPr marL="285750" indent="-285750">
              <a:buFont typeface="Wingdings" panose="05000000000000000000" pitchFamily="2" charset="2"/>
              <a:buChar char="ü"/>
            </a:pPr>
            <a:endParaRPr lang="en-GB" dirty="0"/>
          </a:p>
        </p:txBody>
      </p:sp>
    </p:spTree>
    <p:extLst>
      <p:ext uri="{BB962C8B-B14F-4D97-AF65-F5344CB8AC3E}">
        <p14:creationId xmlns:p14="http://schemas.microsoft.com/office/powerpoint/2010/main" val="1012415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a:latin typeface="Book Antiqua" panose="02040602050305030304" pitchFamily="18" charset="0"/>
              </a:rPr>
              <a:t>KORUPCIJOS APRAIŠKŲ PADAUGĖJIMO PRIEŽASTYS (PROC.)</a:t>
            </a:r>
          </a:p>
        </p:txBody>
      </p:sp>
      <p:sp>
        <p:nvSpPr>
          <p:cNvPr id="3" name="Content Placeholder 2"/>
          <p:cNvSpPr>
            <a:spLocks noGrp="1"/>
          </p:cNvSpPr>
          <p:nvPr>
            <p:ph idx="1"/>
          </p:nvPr>
        </p:nvSpPr>
        <p:spPr>
          <a:xfrm>
            <a:off x="607102" y="1049311"/>
            <a:ext cx="7886700" cy="3583412"/>
          </a:xfrm>
          <a:ln>
            <a:solidFill>
              <a:schemeClr val="bg1"/>
            </a:solidFill>
          </a:ln>
        </p:spPr>
        <p:txBody>
          <a:bodyPr/>
          <a:lstStyle/>
          <a:p>
            <a:pPr marL="0" lvl="0" indent="0" defTabSz="457200">
              <a:lnSpc>
                <a:spcPct val="100000"/>
              </a:lnSpc>
              <a:spcBef>
                <a:spcPts val="0"/>
              </a:spcBef>
              <a:buNone/>
            </a:pPr>
            <a:r>
              <a:rPr lang="lt-LT" sz="1200" i="1" dirty="0">
                <a:solidFill>
                  <a:prstClr val="black"/>
                </a:solidFill>
                <a:latin typeface="Book Antiqua" panose="02040602050305030304" pitchFamily="18" charset="0"/>
              </a:rPr>
              <a:t>Kodėl manote, kad korupcijos apraiškų LSMU Kauno ligoninėje padaugėjo*? </a:t>
            </a:r>
          </a:p>
          <a:p>
            <a:pPr marL="0" lvl="0" indent="0" defTabSz="457200">
              <a:lnSpc>
                <a:spcPct val="100000"/>
              </a:lnSpc>
              <a:spcBef>
                <a:spcPts val="0"/>
              </a:spcBef>
              <a:buNone/>
            </a:pPr>
            <a:r>
              <a:rPr lang="lt-LT" sz="1200" i="1" dirty="0">
                <a:solidFill>
                  <a:prstClr val="black"/>
                </a:solidFill>
                <a:latin typeface="Book Antiqua" panose="02040602050305030304" pitchFamily="18" charset="0"/>
              </a:rPr>
              <a:t>*9 manančių, jog korupcijos apraiškų sumažėjo.</a:t>
            </a:r>
            <a:endParaRPr lang="en-GB" sz="1200" i="1" dirty="0">
              <a:solidFill>
                <a:prstClr val="black"/>
              </a:solidFill>
              <a:latin typeface="Book Antiqua" panose="02040602050305030304" pitchFamily="18" charset="0"/>
            </a:endParaRPr>
          </a:p>
          <a:p>
            <a:pPr marL="0" indent="0">
              <a:buNone/>
            </a:pP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019639776"/>
              </p:ext>
            </p:extLst>
          </p:nvPr>
        </p:nvGraphicFramePr>
        <p:xfrm>
          <a:off x="802755" y="1918199"/>
          <a:ext cx="7538490" cy="1405099"/>
        </p:xfrm>
        <a:graphic>
          <a:graphicData uri="http://schemas.openxmlformats.org/drawingml/2006/table">
            <a:tbl>
              <a:tblPr firstRow="1" bandRow="1">
                <a:tableStyleId>{5C22544A-7EE6-4342-B048-85BDC9FD1C3A}</a:tableStyleId>
              </a:tblPr>
              <a:tblGrid>
                <a:gridCol w="5581338">
                  <a:extLst>
                    <a:ext uri="{9D8B030D-6E8A-4147-A177-3AD203B41FA5}">
                      <a16:colId xmlns:a16="http://schemas.microsoft.com/office/drawing/2014/main" xmlns="" val="20000"/>
                    </a:ext>
                  </a:extLst>
                </a:gridCol>
                <a:gridCol w="1957152">
                  <a:extLst>
                    <a:ext uri="{9D8B030D-6E8A-4147-A177-3AD203B41FA5}">
                      <a16:colId xmlns:a16="http://schemas.microsoft.com/office/drawing/2014/main" xmlns="" val="20001"/>
                    </a:ext>
                  </a:extLst>
                </a:gridCol>
              </a:tblGrid>
              <a:tr h="292579">
                <a:tc>
                  <a:txBody>
                    <a:bodyPr/>
                    <a:lstStyle/>
                    <a:p>
                      <a:r>
                        <a:rPr lang="lt-LT" sz="1100" b="0" dirty="0">
                          <a:solidFill>
                            <a:schemeClr val="tx1"/>
                          </a:solidFill>
                          <a:latin typeface="Book Antiqua" panose="02040602050305030304" pitchFamily="18" charset="0"/>
                        </a:rPr>
                        <a:t>LSMU Kauno ligoninės darbuotojų ir verslo santykiai yra neskaidrūs</a:t>
                      </a:r>
                      <a:endParaRPr lang="en-GB" sz="1100" b="0" dirty="0">
                        <a:solidFill>
                          <a:schemeClr val="tx1"/>
                        </a:solidFill>
                        <a:latin typeface="Book Antiqua" panose="02040602050305030304" pitchFamily="18" charset="0"/>
                      </a:endParaRPr>
                    </a:p>
                  </a:txBody>
                  <a:tcPr>
                    <a:lnL w="6350" cap="flat" cmpd="sng" algn="ctr">
                      <a:solidFill>
                        <a:srgbClr val="482683"/>
                      </a:solidFill>
                      <a:prstDash val="solid"/>
                      <a:round/>
                      <a:headEnd type="none" w="med" len="med"/>
                      <a:tailEnd type="none" w="med" len="med"/>
                    </a:lnL>
                    <a:lnR w="6350" cap="flat" cmpd="sng" algn="ctr">
                      <a:solidFill>
                        <a:srgbClr val="482683"/>
                      </a:solidFill>
                      <a:prstDash val="solid"/>
                      <a:round/>
                      <a:headEnd type="none" w="med" len="med"/>
                      <a:tailEnd type="none" w="med" len="med"/>
                    </a:lnR>
                    <a:lnT w="6350" cap="flat" cmpd="sng" algn="ctr">
                      <a:solidFill>
                        <a:srgbClr val="482683"/>
                      </a:solidFill>
                      <a:prstDash val="solid"/>
                      <a:round/>
                      <a:headEnd type="none" w="med" len="med"/>
                      <a:tailEnd type="none" w="med" len="med"/>
                    </a:lnT>
                    <a:lnB w="6350" cap="flat" cmpd="sng" algn="ctr">
                      <a:solidFill>
                        <a:srgbClr val="482683"/>
                      </a:solidFill>
                      <a:prstDash val="solid"/>
                      <a:round/>
                      <a:headEnd type="none" w="med" len="med"/>
                      <a:tailEnd type="none" w="med" len="med"/>
                    </a:lnB>
                    <a:noFill/>
                  </a:tcPr>
                </a:tc>
                <a:tc>
                  <a:txBody>
                    <a:bodyPr/>
                    <a:lstStyle/>
                    <a:p>
                      <a:r>
                        <a:rPr lang="lt-LT" sz="1100" b="0" dirty="0">
                          <a:solidFill>
                            <a:schemeClr val="tx1"/>
                          </a:solidFill>
                          <a:latin typeface="Book Antiqua" panose="02040602050305030304" pitchFamily="18" charset="0"/>
                        </a:rPr>
                        <a:t>1 respondentas</a:t>
                      </a:r>
                      <a:endParaRPr lang="en-GB" sz="1100" b="0" dirty="0">
                        <a:solidFill>
                          <a:schemeClr val="tx1"/>
                        </a:solidFill>
                        <a:latin typeface="Book Antiqua" panose="02040602050305030304" pitchFamily="18" charset="0"/>
                      </a:endParaRPr>
                    </a:p>
                  </a:txBody>
                  <a:tcPr>
                    <a:lnL w="6350" cap="flat" cmpd="sng" algn="ctr">
                      <a:solidFill>
                        <a:srgbClr val="482683"/>
                      </a:solidFill>
                      <a:prstDash val="solid"/>
                      <a:round/>
                      <a:headEnd type="none" w="med" len="med"/>
                      <a:tailEnd type="none" w="med" len="med"/>
                    </a:lnL>
                    <a:lnR w="6350" cap="flat" cmpd="sng" algn="ctr">
                      <a:solidFill>
                        <a:srgbClr val="482683"/>
                      </a:solidFill>
                      <a:prstDash val="solid"/>
                      <a:round/>
                      <a:headEnd type="none" w="med" len="med"/>
                      <a:tailEnd type="none" w="med" len="med"/>
                    </a:lnR>
                    <a:lnT w="6350" cap="flat" cmpd="sng" algn="ctr">
                      <a:solidFill>
                        <a:srgbClr val="482683"/>
                      </a:solidFill>
                      <a:prstDash val="solid"/>
                      <a:round/>
                      <a:headEnd type="none" w="med" len="med"/>
                      <a:tailEnd type="none" w="med" len="med"/>
                    </a:lnT>
                    <a:lnB w="6350" cap="flat" cmpd="sng" algn="ctr">
                      <a:solidFill>
                        <a:srgbClr val="482683"/>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r>
                        <a:rPr lang="lt-LT" sz="1100" b="0" noProof="0" dirty="0">
                          <a:solidFill>
                            <a:schemeClr val="tx1"/>
                          </a:solidFill>
                          <a:latin typeface="Book Antiqua" panose="02040602050305030304" pitchFamily="18" charset="0"/>
                        </a:rPr>
                        <a:t>Pacientai dažnai siūlo atlygį</a:t>
                      </a:r>
                    </a:p>
                  </a:txBody>
                  <a:tcPr>
                    <a:lnL w="6350" cap="flat" cmpd="sng" algn="ctr">
                      <a:solidFill>
                        <a:srgbClr val="482683"/>
                      </a:solidFill>
                      <a:prstDash val="solid"/>
                      <a:round/>
                      <a:headEnd type="none" w="med" len="med"/>
                      <a:tailEnd type="none" w="med" len="med"/>
                    </a:lnL>
                    <a:lnR w="6350" cap="flat" cmpd="sng" algn="ctr">
                      <a:solidFill>
                        <a:srgbClr val="482683"/>
                      </a:solidFill>
                      <a:prstDash val="solid"/>
                      <a:round/>
                      <a:headEnd type="none" w="med" len="med"/>
                      <a:tailEnd type="none" w="med" len="med"/>
                    </a:lnR>
                    <a:lnT w="6350" cap="flat" cmpd="sng" algn="ctr">
                      <a:solidFill>
                        <a:srgbClr val="482683"/>
                      </a:solidFill>
                      <a:prstDash val="solid"/>
                      <a:round/>
                      <a:headEnd type="none" w="med" len="med"/>
                      <a:tailEnd type="none" w="med" len="med"/>
                    </a:lnT>
                    <a:lnB w="6350" cap="flat" cmpd="sng" algn="ctr">
                      <a:solidFill>
                        <a:srgbClr val="482683"/>
                      </a:solidFill>
                      <a:prstDash val="solid"/>
                      <a:round/>
                      <a:headEnd type="none" w="med" len="med"/>
                      <a:tailEnd type="none" w="med" len="med"/>
                    </a:lnB>
                    <a:noFill/>
                  </a:tcPr>
                </a:tc>
                <a:tc>
                  <a:txBody>
                    <a:bodyPr/>
                    <a:lstStyle/>
                    <a:p>
                      <a:r>
                        <a:rPr lang="lt-LT" sz="1100" b="0" dirty="0">
                          <a:latin typeface="Book Antiqua" panose="02040602050305030304" pitchFamily="18" charset="0"/>
                        </a:rPr>
                        <a:t>4 respondentai</a:t>
                      </a:r>
                      <a:endParaRPr lang="en-GB" sz="1100" b="0" dirty="0">
                        <a:latin typeface="Book Antiqua" panose="02040602050305030304" pitchFamily="18" charset="0"/>
                      </a:endParaRPr>
                    </a:p>
                  </a:txBody>
                  <a:tcPr>
                    <a:lnL w="6350" cap="flat" cmpd="sng" algn="ctr">
                      <a:solidFill>
                        <a:srgbClr val="482683"/>
                      </a:solidFill>
                      <a:prstDash val="solid"/>
                      <a:round/>
                      <a:headEnd type="none" w="med" len="med"/>
                      <a:tailEnd type="none" w="med" len="med"/>
                    </a:lnL>
                    <a:lnR w="6350" cap="flat" cmpd="sng" algn="ctr">
                      <a:solidFill>
                        <a:srgbClr val="482683"/>
                      </a:solidFill>
                      <a:prstDash val="solid"/>
                      <a:round/>
                      <a:headEnd type="none" w="med" len="med"/>
                      <a:tailEnd type="none" w="med" len="med"/>
                    </a:lnR>
                    <a:lnT w="6350" cap="flat" cmpd="sng" algn="ctr">
                      <a:solidFill>
                        <a:srgbClr val="482683"/>
                      </a:solidFill>
                      <a:prstDash val="solid"/>
                      <a:round/>
                      <a:headEnd type="none" w="med" len="med"/>
                      <a:tailEnd type="none" w="med" len="med"/>
                    </a:lnT>
                    <a:lnB w="6350" cap="flat" cmpd="sng" algn="ctr">
                      <a:solidFill>
                        <a:srgbClr val="482683"/>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r>
                        <a:rPr lang="lt-LT" sz="1100" b="0" dirty="0">
                          <a:solidFill>
                            <a:schemeClr val="tx1"/>
                          </a:solidFill>
                          <a:latin typeface="Book Antiqua" panose="02040602050305030304" pitchFamily="18" charset="0"/>
                        </a:rPr>
                        <a:t>LSMU Kauno ligoninės darbuotojai reikalauja arba užsimena apie atlygį</a:t>
                      </a:r>
                      <a:endParaRPr lang="en-GB" sz="1100" b="0" dirty="0">
                        <a:solidFill>
                          <a:schemeClr val="tx1"/>
                        </a:solidFill>
                        <a:latin typeface="Book Antiqua" panose="02040602050305030304" pitchFamily="18" charset="0"/>
                      </a:endParaRPr>
                    </a:p>
                  </a:txBody>
                  <a:tcPr>
                    <a:lnL w="6350" cap="flat" cmpd="sng" algn="ctr">
                      <a:solidFill>
                        <a:srgbClr val="482683"/>
                      </a:solidFill>
                      <a:prstDash val="solid"/>
                      <a:round/>
                      <a:headEnd type="none" w="med" len="med"/>
                      <a:tailEnd type="none" w="med" len="med"/>
                    </a:lnL>
                    <a:lnR w="6350" cap="flat" cmpd="sng" algn="ctr">
                      <a:solidFill>
                        <a:srgbClr val="482683"/>
                      </a:solidFill>
                      <a:prstDash val="solid"/>
                      <a:round/>
                      <a:headEnd type="none" w="med" len="med"/>
                      <a:tailEnd type="none" w="med" len="med"/>
                    </a:lnR>
                    <a:lnT w="6350" cap="flat" cmpd="sng" algn="ctr">
                      <a:solidFill>
                        <a:srgbClr val="482683"/>
                      </a:solidFill>
                      <a:prstDash val="solid"/>
                      <a:round/>
                      <a:headEnd type="none" w="med" len="med"/>
                      <a:tailEnd type="none" w="med" len="med"/>
                    </a:lnT>
                    <a:lnB w="6350" cap="flat" cmpd="sng" algn="ctr">
                      <a:solidFill>
                        <a:srgbClr val="482683"/>
                      </a:solidFill>
                      <a:prstDash val="solid"/>
                      <a:round/>
                      <a:headEnd type="none" w="med" len="med"/>
                      <a:tailEnd type="none" w="med" len="med"/>
                    </a:lnB>
                    <a:noFill/>
                  </a:tcPr>
                </a:tc>
                <a:tc>
                  <a:txBody>
                    <a:bodyPr/>
                    <a:lstStyle/>
                    <a:p>
                      <a:r>
                        <a:rPr lang="lt-LT" sz="1100" b="0" dirty="0">
                          <a:latin typeface="Book Antiqua" panose="02040602050305030304" pitchFamily="18" charset="0"/>
                        </a:rPr>
                        <a:t>0 respondentų</a:t>
                      </a:r>
                      <a:endParaRPr lang="en-GB" sz="1100" b="0" dirty="0">
                        <a:latin typeface="Book Antiqua" panose="02040602050305030304" pitchFamily="18" charset="0"/>
                      </a:endParaRPr>
                    </a:p>
                  </a:txBody>
                  <a:tcPr>
                    <a:lnL w="6350" cap="flat" cmpd="sng" algn="ctr">
                      <a:solidFill>
                        <a:srgbClr val="482683"/>
                      </a:solidFill>
                      <a:prstDash val="solid"/>
                      <a:round/>
                      <a:headEnd type="none" w="med" len="med"/>
                      <a:tailEnd type="none" w="med" len="med"/>
                    </a:lnL>
                    <a:lnR w="6350" cap="flat" cmpd="sng" algn="ctr">
                      <a:solidFill>
                        <a:srgbClr val="482683"/>
                      </a:solidFill>
                      <a:prstDash val="solid"/>
                      <a:round/>
                      <a:headEnd type="none" w="med" len="med"/>
                      <a:tailEnd type="none" w="med" len="med"/>
                    </a:lnR>
                    <a:lnT w="6350" cap="flat" cmpd="sng" algn="ctr">
                      <a:solidFill>
                        <a:srgbClr val="482683"/>
                      </a:solidFill>
                      <a:prstDash val="solid"/>
                      <a:round/>
                      <a:headEnd type="none" w="med" len="med"/>
                      <a:tailEnd type="none" w="med" len="med"/>
                    </a:lnT>
                    <a:lnB w="6350" cap="flat" cmpd="sng" algn="ctr">
                      <a:solidFill>
                        <a:srgbClr val="482683"/>
                      </a:solidFill>
                      <a:prstDash val="solid"/>
                      <a:round/>
                      <a:headEnd type="none" w="med" len="med"/>
                      <a:tailEnd type="none" w="med" len="med"/>
                    </a:lnB>
                    <a:noFill/>
                  </a:tcPr>
                </a:tc>
                <a:extLst>
                  <a:ext uri="{0D108BD9-81ED-4DB2-BD59-A6C34878D82A}">
                    <a16:rowId xmlns:a16="http://schemas.microsoft.com/office/drawing/2014/main" xmlns="" val="10002"/>
                  </a:ext>
                </a:extLst>
              </a:tr>
              <a:tr h="370840">
                <a:tc>
                  <a:txBody>
                    <a:bodyPr/>
                    <a:lstStyle/>
                    <a:p>
                      <a:r>
                        <a:rPr lang="lt-LT" sz="1100" b="0" dirty="0">
                          <a:solidFill>
                            <a:schemeClr val="tx1"/>
                          </a:solidFill>
                          <a:latin typeface="Book Antiqua" panose="02040602050305030304" pitchFamily="18" charset="0"/>
                        </a:rPr>
                        <a:t>LSMU Kauno ligoninėje neveikia antikorupcinė sistema, skaidrumas tik imitacinis</a:t>
                      </a:r>
                      <a:endParaRPr lang="en-GB" sz="1100" b="0" dirty="0">
                        <a:solidFill>
                          <a:schemeClr val="tx1"/>
                        </a:solidFill>
                        <a:latin typeface="Book Antiqua" panose="02040602050305030304" pitchFamily="18" charset="0"/>
                      </a:endParaRPr>
                    </a:p>
                  </a:txBody>
                  <a:tcPr>
                    <a:lnL w="6350" cap="flat" cmpd="sng" algn="ctr">
                      <a:solidFill>
                        <a:srgbClr val="482683"/>
                      </a:solidFill>
                      <a:prstDash val="solid"/>
                      <a:round/>
                      <a:headEnd type="none" w="med" len="med"/>
                      <a:tailEnd type="none" w="med" len="med"/>
                    </a:lnL>
                    <a:lnR w="6350" cap="flat" cmpd="sng" algn="ctr">
                      <a:solidFill>
                        <a:srgbClr val="482683"/>
                      </a:solidFill>
                      <a:prstDash val="solid"/>
                      <a:round/>
                      <a:headEnd type="none" w="med" len="med"/>
                      <a:tailEnd type="none" w="med" len="med"/>
                    </a:lnR>
                    <a:lnT w="6350" cap="flat" cmpd="sng" algn="ctr">
                      <a:solidFill>
                        <a:srgbClr val="482683"/>
                      </a:solidFill>
                      <a:prstDash val="solid"/>
                      <a:round/>
                      <a:headEnd type="none" w="med" len="med"/>
                      <a:tailEnd type="none" w="med" len="med"/>
                    </a:lnT>
                    <a:lnB w="6350" cap="flat" cmpd="sng" algn="ctr">
                      <a:solidFill>
                        <a:srgbClr val="482683"/>
                      </a:solidFill>
                      <a:prstDash val="solid"/>
                      <a:round/>
                      <a:headEnd type="none" w="med" len="med"/>
                      <a:tailEnd type="none" w="med" len="med"/>
                    </a:lnB>
                    <a:noFill/>
                  </a:tcPr>
                </a:tc>
                <a:tc>
                  <a:txBody>
                    <a:bodyPr/>
                    <a:lstStyle/>
                    <a:p>
                      <a:r>
                        <a:rPr lang="lt-LT" sz="1100" b="0" dirty="0">
                          <a:latin typeface="Book Antiqua" panose="02040602050305030304" pitchFamily="18" charset="0"/>
                        </a:rPr>
                        <a:t>4 respondentai</a:t>
                      </a:r>
                      <a:endParaRPr lang="en-GB" sz="1100" b="0" dirty="0">
                        <a:latin typeface="Book Antiqua" panose="02040602050305030304" pitchFamily="18" charset="0"/>
                      </a:endParaRPr>
                    </a:p>
                  </a:txBody>
                  <a:tcPr>
                    <a:lnL w="6350" cap="flat" cmpd="sng" algn="ctr">
                      <a:solidFill>
                        <a:srgbClr val="482683"/>
                      </a:solidFill>
                      <a:prstDash val="solid"/>
                      <a:round/>
                      <a:headEnd type="none" w="med" len="med"/>
                      <a:tailEnd type="none" w="med" len="med"/>
                    </a:lnL>
                    <a:lnR w="6350" cap="flat" cmpd="sng" algn="ctr">
                      <a:solidFill>
                        <a:srgbClr val="482683"/>
                      </a:solidFill>
                      <a:prstDash val="solid"/>
                      <a:round/>
                      <a:headEnd type="none" w="med" len="med"/>
                      <a:tailEnd type="none" w="med" len="med"/>
                    </a:lnR>
                    <a:lnT w="6350" cap="flat" cmpd="sng" algn="ctr">
                      <a:solidFill>
                        <a:srgbClr val="482683"/>
                      </a:solidFill>
                      <a:prstDash val="solid"/>
                      <a:round/>
                      <a:headEnd type="none" w="med" len="med"/>
                      <a:tailEnd type="none" w="med" len="med"/>
                    </a:lnT>
                    <a:lnB w="6350" cap="flat" cmpd="sng" algn="ctr">
                      <a:solidFill>
                        <a:srgbClr val="482683"/>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5172634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000" dirty="0" err="1"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1347</TotalTime>
  <Words>1577</Words>
  <Application>Microsoft Office PowerPoint</Application>
  <PresentationFormat>On-screen Show (16:9)</PresentationFormat>
  <Paragraphs>153</Paragraphs>
  <Slides>21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Microsoft YaHei UI Light</vt:lpstr>
      <vt:lpstr>Arial</vt:lpstr>
      <vt:lpstr>Book Antiqua</vt:lpstr>
      <vt:lpstr>Calibri</vt:lpstr>
      <vt:lpstr>Courier New</vt:lpstr>
      <vt:lpstr>Google Sans</vt:lpstr>
      <vt:lpstr>Times New Roman</vt:lpstr>
      <vt:lpstr>Wingdings</vt:lpstr>
      <vt:lpstr>Office Theme</vt:lpstr>
      <vt:lpstr>LSMU KAUNO LIGONINĖS DARBUOTOJŲ NUOMONĖS TYRIMAS DĖL GALIMŲ KORUPCIJOS APRAIŠKŲ LSMU KAUNO LIGONINĖJE</vt:lpstr>
      <vt:lpstr>PowerPoint Presentation</vt:lpstr>
      <vt:lpstr>SOCIALINĖS-DEMOGRAFINĖS CHARAKTERISTIKOS</vt:lpstr>
      <vt:lpstr>KORUPCIJOS APRAIŠKŲ KONKREČIOSE LSMU KAUNO LIGONINĖS SRITYSE VERTINIMAS (PROC.)</vt:lpstr>
      <vt:lpstr> KORUPCIJOS APRAIŠKŲ LSMU KAUNO LIGONINĖJE VERTINIMAS (PROC.)</vt:lpstr>
      <vt:lpstr>NUOMONĖ DĖL KORUPCIJOS APRAIŠKŲ KIEKIO LSMU KAUNO LIGONINĖJE (PROC.)</vt:lpstr>
      <vt:lpstr>KORUPCIJOS APRAIŠKŲ LSMU KAUNO LIGONINĖJE KIEKIO POKYČIO VERTINIMAS (PROC.)</vt:lpstr>
      <vt:lpstr>KORUPCIJOS APRAIŠKŲ SUMAŽĖJIMO PRIEŽASTYS (PROC.)</vt:lpstr>
      <vt:lpstr>KORUPCIJOS APRAIŠKŲ PADAUGĖJIMO PRIEŽASTYS (PROC.)</vt:lpstr>
      <vt:lpstr>ATVEJŲ, KAI BUVO ATSILYGINTA LSMU KAUNO LIGONINĖJE DIRBANTIEMS DARBUOTOJAMS, ŽINOMUMAS (PROC.)</vt:lpstr>
      <vt:lpstr>PASIŪLYMO ATSILYGINTI UŽ SUTEIKTAS PASLAUGAS GAVIMAS (PROC.)</vt:lpstr>
      <vt:lpstr>KORUPCIJOS ATVEJŲ PRIEŽASTYS (PROC.)</vt:lpstr>
      <vt:lpstr>ATSISAKYMO PRANEŠTI APIE KONKREČIUS KORUPCIJOS ATVEJUS PRIEŽASTYS (PROC.)</vt:lpstr>
      <vt:lpstr>NUOMONĖ DĖL LSMU KAUNO LIGONINĖJE TAIKOMŲ KORUPCIJOS PREVENCIJOS PRIEMONIŲ NAUDINGUMO (PROC.)</vt:lpstr>
      <vt:lpstr>NUOMONĖ DĖL KORUPCIJOS MASTĄ MAŽINANČIŲ PRIEMONIŲ (PROC.)</vt:lpstr>
      <vt:lpstr>KORUPCIJOS PREVENCIJOS PAREIGŪNO ŽINOMUMAS (PROC.)</vt:lpstr>
      <vt:lpstr>KREIPIMASIS Į KORUPCIJOS PREVENCIJOS PAREIGŪNĄ (PROC.)</vt:lpstr>
      <vt:lpstr>DALYVAVIMAS MOKYMUOSE, SUSIJUSIUOSE SU KORUPCIJOS PREVENCIJA AR ANTIKORUPCINĖS APLINKOS SUKŪRIMU (PROC.)</vt:lpstr>
      <vt:lpstr>PowerPoint Presentation</vt:lpstr>
      <vt:lpstr>PowerPoint Presentation</vt:lpstr>
      <vt:lpstr>     Kontaktinė informacija  Korupcijos prevencijos pareigūnas Viktorija Bučinskaitė viktorija.bucinskaite@kaunoligonine.lt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Kauno ligoninė prezentacijos pavadinimas</dc:title>
  <dc:creator>New! Creative Agency</dc:creator>
  <cp:lastModifiedBy>Viktorija Bučinskaitė</cp:lastModifiedBy>
  <cp:revision>114</cp:revision>
  <dcterms:created xsi:type="dcterms:W3CDTF">2020-10-14T13:10:55Z</dcterms:created>
  <dcterms:modified xsi:type="dcterms:W3CDTF">2022-01-24T18:52:44Z</dcterms:modified>
</cp:coreProperties>
</file>