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5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6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7.xml" ContentType="application/vnd.openxmlformats-officedocument.themeOverride+xml"/>
  <Override PartName="/ppt/notesSlides/notesSlide5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hartEx1.xml" ContentType="application/vnd.ms-office.chartex+xml"/>
  <Override PartName="/ppt/charts/chartEx2.xml" ContentType="application/vnd.ms-office.chartex+xml"/>
  <Override PartName="/ppt/charts/colors30.xml" ContentType="application/vnd.ms-office.chartcolorstyle+xml"/>
  <Override PartName="/ppt/charts/style30.xml" ContentType="application/vnd.ms-office.chartstyle+xml"/>
  <Override PartName="/ppt/theme/themeOverride30.xml" ContentType="application/vnd.openxmlformats-officedocument.themeOverride+xml"/>
  <Override PartName="/ppt/charts/colors100.xml" ContentType="application/vnd.ms-office.chartcolorstyle+xml"/>
  <Override PartName="/ppt/charts/style100.xml" ContentType="application/vnd.ms-office.chartstyle+xml"/>
  <Override PartName="/ppt/theme/themeOverride80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22"/>
  </p:notesMasterIdLst>
  <p:sldIdLst>
    <p:sldId id="258" r:id="rId3"/>
    <p:sldId id="263" r:id="rId4"/>
    <p:sldId id="261" r:id="rId5"/>
    <p:sldId id="347" r:id="rId6"/>
    <p:sldId id="297" r:id="rId7"/>
    <p:sldId id="348" r:id="rId8"/>
    <p:sldId id="257" r:id="rId9"/>
    <p:sldId id="299" r:id="rId10"/>
    <p:sldId id="357" r:id="rId11"/>
    <p:sldId id="349" r:id="rId12"/>
    <p:sldId id="350" r:id="rId13"/>
    <p:sldId id="351" r:id="rId14"/>
    <p:sldId id="352" r:id="rId15"/>
    <p:sldId id="353" r:id="rId16"/>
    <p:sldId id="354" r:id="rId17"/>
    <p:sldId id="303" r:id="rId18"/>
    <p:sldId id="356" r:id="rId19"/>
    <p:sldId id="359" r:id="rId20"/>
    <p:sldId id="260" r:id="rId2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2683"/>
    <a:srgbClr val="FFCCFF"/>
    <a:srgbClr val="CC66FF"/>
    <a:srgbClr val="CC99FF"/>
    <a:srgbClr val="AF7DF6"/>
    <a:srgbClr val="9900FF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94" autoAdjust="0"/>
    <p:restoredTop sz="88015" autoAdjust="0"/>
  </p:normalViewPr>
  <p:slideViewPr>
    <p:cSldViewPr snapToGrid="0" snapToObjects="1">
      <p:cViewPr varScale="1">
        <p:scale>
          <a:sx n="90" d="100"/>
          <a:sy n="90" d="100"/>
        </p:scale>
        <p:origin x="12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package" Target="../embeddings/Microsoft_Excel_Worksheet8.xlsx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30.xml"/><Relationship Id="rId2" Type="http://schemas.microsoft.com/office/2011/relationships/chartStyle" Target="style30.xml"/><Relationship Id="rId1" Type="http://schemas.openxmlformats.org/officeDocument/2006/relationships/oleObject" Target="Book3" TargetMode="External"/><Relationship Id="rId4" Type="http://schemas.openxmlformats.org/officeDocument/2006/relationships/themeOverride" Target="../theme/themeOverride30.xm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100.xml"/><Relationship Id="rId2" Type="http://schemas.microsoft.com/office/2011/relationships/chartStyle" Target="style100.xml"/><Relationship Id="rId1" Type="http://schemas.openxmlformats.org/officeDocument/2006/relationships/oleObject" Target="Book1" TargetMode="External"/><Relationship Id="rId4" Type="http://schemas.openxmlformats.org/officeDocument/2006/relationships/themeOverride" Target="../theme/themeOverride80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dirty="0">
                <a:solidFill>
                  <a:srgbClr val="482683"/>
                </a:solidFill>
              </a:rPr>
              <a:t>Pacientų pasiskirstymas pagal lytį</a:t>
            </a:r>
            <a:endParaRPr lang="en-US" dirty="0">
              <a:solidFill>
                <a:srgbClr val="482683"/>
              </a:solidFill>
            </a:endParaRPr>
          </a:p>
        </c:rich>
      </c:tx>
      <c:overlay val="0"/>
      <c:spPr>
        <a:noFill/>
        <a:ln>
          <a:solidFill>
            <a:srgbClr val="482683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spPr>
            <a:solidFill>
              <a:srgbClr val="AF7DF6"/>
            </a:solidFill>
          </c:spPr>
          <c:dPt>
            <c:idx val="0"/>
            <c:bubble3D val="0"/>
            <c:explosion val="1"/>
            <c:spPr>
              <a:solidFill>
                <a:srgbClr val="48268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A8C-4D45-9953-DFCC12DFE43C}"/>
              </c:ext>
            </c:extLst>
          </c:dPt>
          <c:dPt>
            <c:idx val="1"/>
            <c:bubble3D val="0"/>
            <c:spPr>
              <a:solidFill>
                <a:srgbClr val="AF7DF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A8C-4D45-9953-DFCC12DFE43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Sheet2!$A$2:$A$3</c:f>
              <c:strCache>
                <c:ptCount val="2"/>
                <c:pt idx="0">
                  <c:v>Moterys</c:v>
                </c:pt>
                <c:pt idx="1">
                  <c:v>Vyrai</c:v>
                </c:pt>
              </c:strCache>
            </c:strRef>
          </c:cat>
          <c:val>
            <c:numRef>
              <c:f>Sheet2!$B$2:$B$3</c:f>
              <c:numCache>
                <c:formatCode>General</c:formatCode>
                <c:ptCount val="2"/>
                <c:pt idx="0">
                  <c:v>1578</c:v>
                </c:pt>
                <c:pt idx="1">
                  <c:v>1103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A8C-4D45-9953-DFCC12DFE43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solidFill>
        <a:srgbClr val="482683"/>
      </a:solidFill>
    </a:ln>
    <a:effectLst/>
  </c:spPr>
  <c:txPr>
    <a:bodyPr/>
    <a:lstStyle/>
    <a:p>
      <a:pPr>
        <a:defRPr/>
      </a:pPr>
      <a:endParaRPr lang="lt-LT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'Pasitenkinimas proc'!$B$4</c:f>
              <c:strCache>
                <c:ptCount val="1"/>
                <c:pt idx="0">
                  <c:v>Tikrai ne/Labai blogai</c:v>
                </c:pt>
              </c:strCache>
            </c:strRef>
          </c:tx>
          <c:spPr>
            <a:solidFill>
              <a:srgbClr val="FFCCFF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'Pasitenkinimas proc'!$C$3:$L$3</c:f>
              <c:strCache>
                <c:ptCount val="10"/>
                <c:pt idx="0">
                  <c:v>Kaip Jūs vertinate ligoninės gydytojų darbą?</c:v>
                </c:pt>
                <c:pt idx="1">
                  <c:v>Kaip Jūs vertinate ligoninės slaugytojų ir (ar) akušerių darbą?</c:v>
                </c:pt>
                <c:pt idx="2">
                  <c:v>Kaip Jūs vertinate ligoninės maisto kokybę? </c:v>
                </c:pt>
                <c:pt idx="3">
                  <c:v>Kaip Jūs vertinate personalo pagarbą gydymo ligoninėje metu?</c:v>
                </c:pt>
                <c:pt idx="4">
                  <c:v>Kaip Jūs vertinate ligoninės patalpų švarą ir jaukumą.</c:v>
                </c:pt>
                <c:pt idx="5">
                  <c:v>Įvertinkite, kaip suprantamai Jus gydę gydytojai suteikė Jums (ar Jūsų atstovaujamam pacientui) svarbią informaciją?</c:v>
                </c:pt>
                <c:pt idx="6">
                  <c:v>Įvertinkite, kaip suprantamai Jus slaugiusios slaugytojos ir (ar) akušerės suteikė Jums (ar Jūsų atstovaujamam pacientui) svarbią informaciją?</c:v>
                </c:pt>
                <c:pt idx="7">
                  <c:v>Ar personalas atsižvelgė į Jūsų nuomonę, priimant sprendimus dėl tyrimų ir gydymo eigos?</c:v>
                </c:pt>
                <c:pt idx="8">
                  <c:v>Ar Jūs rinktumėtės šią ligoninę dar kartą?</c:v>
                </c:pt>
                <c:pt idx="9">
                  <c:v>Ar rekomenduotumėte gydytis šioje ligoninėje savo artimam žmogui?</c:v>
                </c:pt>
              </c:strCache>
            </c:strRef>
          </c:cat>
          <c:val>
            <c:numRef>
              <c:f>'Pasitenkinimas proc'!$C$4:$L$4</c:f>
              <c:numCache>
                <c:formatCode>General</c:formatCode>
                <c:ptCount val="10"/>
                <c:pt idx="0">
                  <c:v>4.8</c:v>
                </c:pt>
                <c:pt idx="1">
                  <c:v>4</c:v>
                </c:pt>
                <c:pt idx="2">
                  <c:v>4.2</c:v>
                </c:pt>
                <c:pt idx="3">
                  <c:v>6.1</c:v>
                </c:pt>
                <c:pt idx="4">
                  <c:v>0.8</c:v>
                </c:pt>
                <c:pt idx="5">
                  <c:v>6.1</c:v>
                </c:pt>
                <c:pt idx="6">
                  <c:v>6.1</c:v>
                </c:pt>
                <c:pt idx="7">
                  <c:v>6.5</c:v>
                </c:pt>
                <c:pt idx="8">
                  <c:v>9.6</c:v>
                </c:pt>
                <c:pt idx="9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61-456D-A719-B5067E0254B7}"/>
            </c:ext>
          </c:extLst>
        </c:ser>
        <c:ser>
          <c:idx val="1"/>
          <c:order val="1"/>
          <c:tx>
            <c:strRef>
              <c:f>'Pasitenkinimas proc'!$B$5</c:f>
              <c:strCache>
                <c:ptCount val="1"/>
                <c:pt idx="0">
                  <c:v>Galbūt ne/Blogai</c:v>
                </c:pt>
              </c:strCache>
            </c:strRef>
          </c:tx>
          <c:spPr>
            <a:solidFill>
              <a:srgbClr val="CC99FF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'Pasitenkinimas proc'!$C$3:$L$3</c:f>
              <c:strCache>
                <c:ptCount val="10"/>
                <c:pt idx="0">
                  <c:v>Kaip Jūs vertinate ligoninės gydytojų darbą?</c:v>
                </c:pt>
                <c:pt idx="1">
                  <c:v>Kaip Jūs vertinate ligoninės slaugytojų ir (ar) akušerių darbą?</c:v>
                </c:pt>
                <c:pt idx="2">
                  <c:v>Kaip Jūs vertinate ligoninės maisto kokybę? </c:v>
                </c:pt>
                <c:pt idx="3">
                  <c:v>Kaip Jūs vertinate personalo pagarbą gydymo ligoninėje metu?</c:v>
                </c:pt>
                <c:pt idx="4">
                  <c:v>Kaip Jūs vertinate ligoninės patalpų švarą ir jaukumą.</c:v>
                </c:pt>
                <c:pt idx="5">
                  <c:v>Įvertinkite, kaip suprantamai Jus gydę gydytojai suteikė Jums (ar Jūsų atstovaujamam pacientui) svarbią informaciją?</c:v>
                </c:pt>
                <c:pt idx="6">
                  <c:v>Įvertinkite, kaip suprantamai Jus slaugiusios slaugytojos ir (ar) akušerės suteikė Jums (ar Jūsų atstovaujamam pacientui) svarbią informaciją?</c:v>
                </c:pt>
                <c:pt idx="7">
                  <c:v>Ar personalas atsižvelgė į Jūsų nuomonę, priimant sprendimus dėl tyrimų ir gydymo eigos?</c:v>
                </c:pt>
                <c:pt idx="8">
                  <c:v>Ar Jūs rinktumėtės šią ligoninę dar kartą?</c:v>
                </c:pt>
                <c:pt idx="9">
                  <c:v>Ar rekomenduotumėte gydytis šioje ligoninėje savo artimam žmogui?</c:v>
                </c:pt>
              </c:strCache>
            </c:strRef>
          </c:cat>
          <c:val>
            <c:numRef>
              <c:f>'Pasitenkinimas proc'!$C$5:$L$5</c:f>
              <c:numCache>
                <c:formatCode>General</c:formatCode>
                <c:ptCount val="10"/>
                <c:pt idx="0">
                  <c:v>2.8</c:v>
                </c:pt>
                <c:pt idx="1">
                  <c:v>1.6</c:v>
                </c:pt>
                <c:pt idx="2">
                  <c:v>0.8</c:v>
                </c:pt>
                <c:pt idx="3">
                  <c:v>2.9</c:v>
                </c:pt>
                <c:pt idx="4">
                  <c:v>1.3</c:v>
                </c:pt>
                <c:pt idx="5">
                  <c:v>2.8</c:v>
                </c:pt>
                <c:pt idx="6">
                  <c:v>1.6</c:v>
                </c:pt>
                <c:pt idx="7">
                  <c:v>1.6</c:v>
                </c:pt>
                <c:pt idx="8">
                  <c:v>0.4</c:v>
                </c:pt>
                <c:pt idx="9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61-456D-A719-B5067E0254B7}"/>
            </c:ext>
          </c:extLst>
        </c:ser>
        <c:ser>
          <c:idx val="2"/>
          <c:order val="2"/>
          <c:tx>
            <c:strRef>
              <c:f>'Pasitenkinimas proc'!$B$6</c:f>
              <c:strCache>
                <c:ptCount val="1"/>
                <c:pt idx="0">
                  <c:v>Abejoju/Vidutiniškai</c:v>
                </c:pt>
              </c:strCache>
            </c:strRef>
          </c:tx>
          <c:spPr>
            <a:solidFill>
              <a:srgbClr val="CC66FF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'Pasitenkinimas proc'!$C$3:$L$3</c:f>
              <c:strCache>
                <c:ptCount val="10"/>
                <c:pt idx="0">
                  <c:v>Kaip Jūs vertinate ligoninės gydytojų darbą?</c:v>
                </c:pt>
                <c:pt idx="1">
                  <c:v>Kaip Jūs vertinate ligoninės slaugytojų ir (ar) akušerių darbą?</c:v>
                </c:pt>
                <c:pt idx="2">
                  <c:v>Kaip Jūs vertinate ligoninės maisto kokybę? </c:v>
                </c:pt>
                <c:pt idx="3">
                  <c:v>Kaip Jūs vertinate personalo pagarbą gydymo ligoninėje metu?</c:v>
                </c:pt>
                <c:pt idx="4">
                  <c:v>Kaip Jūs vertinate ligoninės patalpų švarą ir jaukumą.</c:v>
                </c:pt>
                <c:pt idx="5">
                  <c:v>Įvertinkite, kaip suprantamai Jus gydę gydytojai suteikė Jums (ar Jūsų atstovaujamam pacientui) svarbią informaciją?</c:v>
                </c:pt>
                <c:pt idx="6">
                  <c:v>Įvertinkite, kaip suprantamai Jus slaugiusios slaugytojos ir (ar) akušerės suteikė Jums (ar Jūsų atstovaujamam pacientui) svarbią informaciją?</c:v>
                </c:pt>
                <c:pt idx="7">
                  <c:v>Ar personalas atsižvelgė į Jūsų nuomonę, priimant sprendimus dėl tyrimų ir gydymo eigos?</c:v>
                </c:pt>
                <c:pt idx="8">
                  <c:v>Ar Jūs rinktumėtės šią ligoninę dar kartą?</c:v>
                </c:pt>
                <c:pt idx="9">
                  <c:v>Ar rekomenduotumėte gydytis šioje ligoninėje savo artimam žmogui?</c:v>
                </c:pt>
              </c:strCache>
            </c:strRef>
          </c:cat>
          <c:val>
            <c:numRef>
              <c:f>'Pasitenkinimas proc'!$C$6:$L$6</c:f>
              <c:numCache>
                <c:formatCode>General</c:formatCode>
                <c:ptCount val="10"/>
                <c:pt idx="0">
                  <c:v>0.8</c:v>
                </c:pt>
                <c:pt idx="1">
                  <c:v>2.8</c:v>
                </c:pt>
                <c:pt idx="2">
                  <c:v>12.2</c:v>
                </c:pt>
                <c:pt idx="3">
                  <c:v>1.2</c:v>
                </c:pt>
                <c:pt idx="4">
                  <c:v>5.9</c:v>
                </c:pt>
                <c:pt idx="5">
                  <c:v>0.4</c:v>
                </c:pt>
                <c:pt idx="6">
                  <c:v>0.8</c:v>
                </c:pt>
                <c:pt idx="7">
                  <c:v>2</c:v>
                </c:pt>
                <c:pt idx="8">
                  <c:v>0.4</c:v>
                </c:pt>
                <c:pt idx="9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161-456D-A719-B5067E0254B7}"/>
            </c:ext>
          </c:extLst>
        </c:ser>
        <c:ser>
          <c:idx val="3"/>
          <c:order val="3"/>
          <c:tx>
            <c:strRef>
              <c:f>'Pasitenkinimas proc'!$B$7</c:f>
              <c:strCache>
                <c:ptCount val="1"/>
                <c:pt idx="0">
                  <c:v>Galbūt taip/Gerai</c:v>
                </c:pt>
              </c:strCache>
            </c:strRef>
          </c:tx>
          <c:spPr>
            <a:solidFill>
              <a:srgbClr val="9900FF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'Pasitenkinimas proc'!$C$3:$L$3</c:f>
              <c:strCache>
                <c:ptCount val="10"/>
                <c:pt idx="0">
                  <c:v>Kaip Jūs vertinate ligoninės gydytojų darbą?</c:v>
                </c:pt>
                <c:pt idx="1">
                  <c:v>Kaip Jūs vertinate ligoninės slaugytojų ir (ar) akušerių darbą?</c:v>
                </c:pt>
                <c:pt idx="2">
                  <c:v>Kaip Jūs vertinate ligoninės maisto kokybę? </c:v>
                </c:pt>
                <c:pt idx="3">
                  <c:v>Kaip Jūs vertinate personalo pagarbą gydymo ligoninėje metu?</c:v>
                </c:pt>
                <c:pt idx="4">
                  <c:v>Kaip Jūs vertinate ligoninės patalpų švarą ir jaukumą.</c:v>
                </c:pt>
                <c:pt idx="5">
                  <c:v>Įvertinkite, kaip suprantamai Jus gydę gydytojai suteikė Jums (ar Jūsų atstovaujamam pacientui) svarbią informaciją?</c:v>
                </c:pt>
                <c:pt idx="6">
                  <c:v>Įvertinkite, kaip suprantamai Jus slaugiusios slaugytojos ir (ar) akušerės suteikė Jums (ar Jūsų atstovaujamam pacientui) svarbią informaciją?</c:v>
                </c:pt>
                <c:pt idx="7">
                  <c:v>Ar personalas atsižvelgė į Jūsų nuomonę, priimant sprendimus dėl tyrimų ir gydymo eigos?</c:v>
                </c:pt>
                <c:pt idx="8">
                  <c:v>Ar Jūs rinktumėtės šią ligoninę dar kartą?</c:v>
                </c:pt>
                <c:pt idx="9">
                  <c:v>Ar rekomenduotumėte gydytis šioje ligoninėje savo artimam žmogui?</c:v>
                </c:pt>
              </c:strCache>
            </c:strRef>
          </c:cat>
          <c:val>
            <c:numRef>
              <c:f>'Pasitenkinimas proc'!$C$7:$L$7</c:f>
              <c:numCache>
                <c:formatCode>General</c:formatCode>
                <c:ptCount val="10"/>
                <c:pt idx="0">
                  <c:v>8.4</c:v>
                </c:pt>
                <c:pt idx="1">
                  <c:v>6.4</c:v>
                </c:pt>
                <c:pt idx="2">
                  <c:v>35</c:v>
                </c:pt>
                <c:pt idx="3">
                  <c:v>4.5</c:v>
                </c:pt>
                <c:pt idx="4">
                  <c:v>18.5</c:v>
                </c:pt>
                <c:pt idx="5">
                  <c:v>10.199999999999999</c:v>
                </c:pt>
                <c:pt idx="6">
                  <c:v>9.3000000000000007</c:v>
                </c:pt>
                <c:pt idx="7">
                  <c:v>17.7</c:v>
                </c:pt>
                <c:pt idx="8">
                  <c:v>5.2</c:v>
                </c:pt>
                <c:pt idx="9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161-456D-A719-B5067E0254B7}"/>
            </c:ext>
          </c:extLst>
        </c:ser>
        <c:ser>
          <c:idx val="4"/>
          <c:order val="4"/>
          <c:tx>
            <c:strRef>
              <c:f>'Pasitenkinimas proc'!$B$8</c:f>
              <c:strCache>
                <c:ptCount val="1"/>
                <c:pt idx="0">
                  <c:v>Tikrai taip/Labai gerai</c:v>
                </c:pt>
              </c:strCache>
            </c:strRef>
          </c:tx>
          <c:spPr>
            <a:solidFill>
              <a:srgbClr val="482683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'Pasitenkinimas proc'!$C$3:$L$3</c:f>
              <c:strCache>
                <c:ptCount val="10"/>
                <c:pt idx="0">
                  <c:v>Kaip Jūs vertinate ligoninės gydytojų darbą?</c:v>
                </c:pt>
                <c:pt idx="1">
                  <c:v>Kaip Jūs vertinate ligoninės slaugytojų ir (ar) akušerių darbą?</c:v>
                </c:pt>
                <c:pt idx="2">
                  <c:v>Kaip Jūs vertinate ligoninės maisto kokybę? </c:v>
                </c:pt>
                <c:pt idx="3">
                  <c:v>Kaip Jūs vertinate personalo pagarbą gydymo ligoninėje metu?</c:v>
                </c:pt>
                <c:pt idx="4">
                  <c:v>Kaip Jūs vertinate ligoninės patalpų švarą ir jaukumą.</c:v>
                </c:pt>
                <c:pt idx="5">
                  <c:v>Įvertinkite, kaip suprantamai Jus gydę gydytojai suteikė Jums (ar Jūsų atstovaujamam pacientui) svarbią informaciją?</c:v>
                </c:pt>
                <c:pt idx="6">
                  <c:v>Įvertinkite, kaip suprantamai Jus slaugiusios slaugytojos ir (ar) akušerės suteikė Jums (ar Jūsų atstovaujamam pacientui) svarbią informaciją?</c:v>
                </c:pt>
                <c:pt idx="7">
                  <c:v>Ar personalas atsižvelgė į Jūsų nuomonę, priimant sprendimus dėl tyrimų ir gydymo eigos?</c:v>
                </c:pt>
                <c:pt idx="8">
                  <c:v>Ar Jūs rinktumėtės šią ligoninę dar kartą?</c:v>
                </c:pt>
                <c:pt idx="9">
                  <c:v>Ar rekomenduotumėte gydytis šioje ligoninėje savo artimam žmogui?</c:v>
                </c:pt>
              </c:strCache>
            </c:strRef>
          </c:cat>
          <c:val>
            <c:numRef>
              <c:f>'Pasitenkinimas proc'!$C$8:$L$8</c:f>
              <c:numCache>
                <c:formatCode>General</c:formatCode>
                <c:ptCount val="10"/>
                <c:pt idx="0">
                  <c:v>83.2</c:v>
                </c:pt>
                <c:pt idx="1">
                  <c:v>85.2</c:v>
                </c:pt>
                <c:pt idx="2">
                  <c:v>47.8</c:v>
                </c:pt>
                <c:pt idx="3">
                  <c:v>85.3</c:v>
                </c:pt>
                <c:pt idx="4">
                  <c:v>73.5</c:v>
                </c:pt>
                <c:pt idx="5">
                  <c:v>80.5</c:v>
                </c:pt>
                <c:pt idx="6">
                  <c:v>82.2</c:v>
                </c:pt>
                <c:pt idx="7">
                  <c:v>72.2</c:v>
                </c:pt>
                <c:pt idx="8">
                  <c:v>84.4</c:v>
                </c:pt>
                <c:pt idx="9">
                  <c:v>83.7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161-456D-A719-B5067E0254B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15919280"/>
        <c:axId val="515919696"/>
        <c:axId val="504914528"/>
      </c:bar3DChart>
      <c:catAx>
        <c:axId val="515919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15919696"/>
        <c:crosses val="autoZero"/>
        <c:auto val="1"/>
        <c:lblAlgn val="ctr"/>
        <c:lblOffset val="100"/>
        <c:noMultiLvlLbl val="0"/>
      </c:catAx>
      <c:valAx>
        <c:axId val="5159196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15919280"/>
        <c:crosses val="autoZero"/>
        <c:crossBetween val="between"/>
      </c:valAx>
      <c:serAx>
        <c:axId val="504914528"/>
        <c:scaling>
          <c:orientation val="minMax"/>
        </c:scaling>
        <c:delete val="1"/>
        <c:axPos val="b"/>
        <c:majorTickMark val="none"/>
        <c:minorTickMark val="none"/>
        <c:tickLblPos val="nextTo"/>
        <c:crossAx val="515919696"/>
        <c:crosses val="autoZero"/>
      </c:ser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761698777208358"/>
          <c:y val="0.265324873291437"/>
          <c:w val="0.17024288069707935"/>
          <c:h val="0.390025649329660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48268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C37-4BE7-B753-A5F8A7ED3D5C}"/>
              </c:ext>
            </c:extLst>
          </c:dPt>
          <c:dPt>
            <c:idx val="1"/>
            <c:invertIfNegative val="0"/>
            <c:bubble3D val="0"/>
            <c:spPr>
              <a:solidFill>
                <a:srgbClr val="9900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C37-4BE7-B753-A5F8A7ED3D5C}"/>
              </c:ext>
            </c:extLst>
          </c:dPt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C37-4BE7-B753-A5F8A7ED3D5C}"/>
                </c:ext>
              </c:extLst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37-4BE7-B753-A5F8A7ED3D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'2021 -2022 pasitenkinimas'!$B$5:$B$6</c:f>
              <c:strCache>
                <c:ptCount val="2"/>
                <c:pt idx="0">
                  <c:v>2021 m.</c:v>
                </c:pt>
                <c:pt idx="1">
                  <c:v>2022 m.</c:v>
                </c:pt>
              </c:strCache>
            </c:strRef>
          </c:cat>
          <c:val>
            <c:numRef>
              <c:f>'2021 -2022 pasitenkinimas'!$C$5:$C$6</c:f>
              <c:numCache>
                <c:formatCode>0.00</c:formatCode>
                <c:ptCount val="2"/>
                <c:pt idx="0" formatCode="General">
                  <c:v>0.96</c:v>
                </c:pt>
                <c:pt idx="1">
                  <c:v>0.93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37-4BE7-B753-A5F8A7ED3D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4466272"/>
        <c:axId val="224465024"/>
      </c:barChart>
      <c:catAx>
        <c:axId val="224466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482683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24465024"/>
        <c:crosses val="autoZero"/>
        <c:auto val="1"/>
        <c:lblAlgn val="ctr"/>
        <c:lblOffset val="100"/>
        <c:noMultiLvlLbl val="0"/>
      </c:catAx>
      <c:valAx>
        <c:axId val="224465024"/>
        <c:scaling>
          <c:orientation val="minMax"/>
          <c:max val="1"/>
          <c:min val="0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24466272"/>
        <c:crosses val="autoZero"/>
        <c:crossBetween val="between"/>
        <c:majorUnit val="2.0000000000000004E-2"/>
        <c:minorUnit val="2.0000000000000004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rgbClr val="482683"/>
      </a:solidFill>
    </a:ln>
    <a:effectLst/>
  </c:spPr>
  <c:txPr>
    <a:bodyPr/>
    <a:lstStyle/>
    <a:p>
      <a:pPr>
        <a:defRPr/>
      </a:pPr>
      <a:endParaRPr lang="lt-LT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48268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Sheet4!$A$2:$A$5</c:f>
              <c:strCache>
                <c:ptCount val="4"/>
                <c:pt idx="0">
                  <c:v>Konsultacijų poliklinika (Hipodromo g. 13, Kaunas)</c:v>
                </c:pt>
                <c:pt idx="1">
                  <c:v>Konsultacijų poliklinika Garliavoje (Vytauto g. 62, Garliava)</c:v>
                </c:pt>
                <c:pt idx="2">
                  <c:v>Konsultacinė poliklinika (Josvainių g. 2)</c:v>
                </c:pt>
                <c:pt idx="3">
                  <c:v>Kiti (10 padalinių)</c:v>
                </c:pt>
              </c:strCache>
            </c:strRef>
          </c:cat>
          <c:val>
            <c:numRef>
              <c:f>Sheet4!$B$2:$B$5</c:f>
              <c:numCache>
                <c:formatCode>General</c:formatCode>
                <c:ptCount val="4"/>
                <c:pt idx="0">
                  <c:v>2235</c:v>
                </c:pt>
                <c:pt idx="1">
                  <c:v>372</c:v>
                </c:pt>
                <c:pt idx="2">
                  <c:v>22</c:v>
                </c:pt>
                <c:pt idx="3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24-47E1-9ED7-CA249BC877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1622463"/>
        <c:axId val="571628287"/>
      </c:barChart>
      <c:catAx>
        <c:axId val="571622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71628287"/>
        <c:crosses val="autoZero"/>
        <c:auto val="1"/>
        <c:lblAlgn val="ctr"/>
        <c:lblOffset val="100"/>
        <c:noMultiLvlLbl val="0"/>
      </c:catAx>
      <c:valAx>
        <c:axId val="5716282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82683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716224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rgbClr val="482683"/>
      </a:solidFill>
    </a:ln>
    <a:effectLst/>
  </c:spPr>
  <c:txPr>
    <a:bodyPr/>
    <a:lstStyle/>
    <a:p>
      <a:pPr>
        <a:defRPr/>
      </a:pPr>
      <a:endParaRPr lang="lt-LT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1993490670544595"/>
          <c:y val="0.10185185185185185"/>
          <c:w val="0.4800650932945541"/>
          <c:h val="0.8981481481481481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AF7DF6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48268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1C3-49A6-8EE0-9F003DE89CF5}"/>
              </c:ext>
            </c:extLst>
          </c:dPt>
          <c:dLbls>
            <c:dLbl>
              <c:idx val="5"/>
              <c:spPr>
                <a:noFill/>
                <a:ln>
                  <a:solidFill>
                    <a:srgbClr val="482683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baseline="0">
                      <a:solidFill>
                        <a:srgbClr val="48268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D1C3-49A6-8EE0-9F003DE89C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Sheet5!$A$2:$A$7</c:f>
              <c:strCache>
                <c:ptCount val="6"/>
                <c:pt idx="0">
                  <c:v>Kaip vertinate mūsų gydymo įstaigos registratūros darbą ?</c:v>
                </c:pt>
                <c:pt idx="1">
                  <c:v>Kaip vertinate mūsų gydymo įstaigos slaugytojų darbą ?</c:v>
                </c:pt>
                <c:pt idx="2">
                  <c:v>Kaip vertinate mūsų gydymo įstaigos gydytojų darbą ?</c:v>
                </c:pt>
                <c:pt idx="3">
                  <c:v> Įvertinkite, ar suteikta informacija apie Jūsų ligą ir tolesnį gydymą buvo aiški, ar jos suteikta pakankamai ?</c:v>
                </c:pt>
                <c:pt idx="4">
                  <c:v>Ar rekomenduotumėte savo draugams ir pažįstamiems pasirinkti mūsų gydymo įstaigą ?</c:v>
                </c:pt>
                <c:pt idx="5">
                  <c:v>Prašome įvertinti savo bendrą pasitenkinimą suteiktų paslaugų kokybe balais skalėje nuo 1 iki 10 balų.</c:v>
                </c:pt>
              </c:strCache>
            </c:strRef>
          </c:cat>
          <c:val>
            <c:numRef>
              <c:f>Sheet5!$B$2:$B$7</c:f>
              <c:numCache>
                <c:formatCode>General</c:formatCode>
                <c:ptCount val="6"/>
                <c:pt idx="0">
                  <c:v>4.43</c:v>
                </c:pt>
                <c:pt idx="1">
                  <c:v>4.6100000000000003</c:v>
                </c:pt>
                <c:pt idx="2">
                  <c:v>4.57</c:v>
                </c:pt>
                <c:pt idx="3">
                  <c:v>4.54</c:v>
                </c:pt>
                <c:pt idx="4">
                  <c:v>4.5199999999999996</c:v>
                </c:pt>
                <c:pt idx="5">
                  <c:v>8.94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C3-49A6-8EE0-9F003DE89CF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"/>
        <c:axId val="695937135"/>
        <c:axId val="695940463"/>
      </c:barChart>
      <c:catAx>
        <c:axId val="6959371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695940463"/>
        <c:crosses val="autoZero"/>
        <c:auto val="1"/>
        <c:lblAlgn val="ctr"/>
        <c:lblOffset val="100"/>
        <c:noMultiLvlLbl val="0"/>
      </c:catAx>
      <c:valAx>
        <c:axId val="695940463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959371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3263392634850206E-2"/>
          <c:y val="3.8343708058425609E-2"/>
          <c:w val="0.69371723295349919"/>
          <c:h val="0.6395283160066836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Sheet6!$A$2</c:f>
              <c:strCache>
                <c:ptCount val="1"/>
                <c:pt idx="0">
                  <c:v>Tikrai ne/Labai blogai</c:v>
                </c:pt>
              </c:strCache>
            </c:strRef>
          </c:tx>
          <c:spPr>
            <a:solidFill>
              <a:srgbClr val="FFCCFF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Sheet6!$B$1:$F$1</c:f>
              <c:strCache>
                <c:ptCount val="5"/>
                <c:pt idx="0">
                  <c:v>Kaip vertinate mūsų gydymo įstaigos registratūros darbą?</c:v>
                </c:pt>
                <c:pt idx="1">
                  <c:v>Kaip vertinate mūsų gydymo įstaigos slaugytojų darbą ?</c:v>
                </c:pt>
                <c:pt idx="2">
                  <c:v>Kaip vertinate mūsų gydymo įstaigos gydytojų darbą?</c:v>
                </c:pt>
                <c:pt idx="3">
                  <c:v> Įvertinkite, ar suteikta informacija apie Jūsų ligą ir tolesnį gydymą buvo aiški, ar jos suteikta pakankamai?</c:v>
                </c:pt>
                <c:pt idx="4">
                  <c:v>Ar rekomenduotumėte savo draugams ir pažįstamiems pasirinkti mūsų gydymo įstaigą?</c:v>
                </c:pt>
              </c:strCache>
            </c:strRef>
          </c:cat>
          <c:val>
            <c:numRef>
              <c:f>Sheet6!$B$2:$F$2</c:f>
              <c:numCache>
                <c:formatCode>General</c:formatCode>
                <c:ptCount val="5"/>
                <c:pt idx="0">
                  <c:v>1.2</c:v>
                </c:pt>
                <c:pt idx="1">
                  <c:v>1</c:v>
                </c:pt>
                <c:pt idx="2">
                  <c:v>0.9</c:v>
                </c:pt>
                <c:pt idx="3">
                  <c:v>0</c:v>
                </c:pt>
                <c:pt idx="4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A3-46F8-BD32-DE2C01CB4B16}"/>
            </c:ext>
          </c:extLst>
        </c:ser>
        <c:ser>
          <c:idx val="1"/>
          <c:order val="1"/>
          <c:tx>
            <c:strRef>
              <c:f>Sheet6!$A$3</c:f>
              <c:strCache>
                <c:ptCount val="1"/>
                <c:pt idx="0">
                  <c:v>Galbūt ne/Blogai</c:v>
                </c:pt>
              </c:strCache>
            </c:strRef>
          </c:tx>
          <c:spPr>
            <a:solidFill>
              <a:srgbClr val="CC99FF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Sheet6!$B$1:$F$1</c:f>
              <c:strCache>
                <c:ptCount val="5"/>
                <c:pt idx="0">
                  <c:v>Kaip vertinate mūsų gydymo įstaigos registratūros darbą?</c:v>
                </c:pt>
                <c:pt idx="1">
                  <c:v>Kaip vertinate mūsų gydymo įstaigos slaugytojų darbą ?</c:v>
                </c:pt>
                <c:pt idx="2">
                  <c:v>Kaip vertinate mūsų gydymo įstaigos gydytojų darbą?</c:v>
                </c:pt>
                <c:pt idx="3">
                  <c:v> Įvertinkite, ar suteikta informacija apie Jūsų ligą ir tolesnį gydymą buvo aiški, ar jos suteikta pakankamai?</c:v>
                </c:pt>
                <c:pt idx="4">
                  <c:v>Ar rekomenduotumėte savo draugams ir pažįstamiems pasirinkti mūsų gydymo įstaigą?</c:v>
                </c:pt>
              </c:strCache>
            </c:strRef>
          </c:cat>
          <c:val>
            <c:numRef>
              <c:f>Sheet6!$B$3:$F$3</c:f>
              <c:numCache>
                <c:formatCode>General</c:formatCode>
                <c:ptCount val="5"/>
                <c:pt idx="0">
                  <c:v>0.4</c:v>
                </c:pt>
                <c:pt idx="1">
                  <c:v>0.4</c:v>
                </c:pt>
                <c:pt idx="2">
                  <c:v>0.4</c:v>
                </c:pt>
                <c:pt idx="3">
                  <c:v>0</c:v>
                </c:pt>
                <c:pt idx="4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A3-46F8-BD32-DE2C01CB4B16}"/>
            </c:ext>
          </c:extLst>
        </c:ser>
        <c:ser>
          <c:idx val="2"/>
          <c:order val="2"/>
          <c:tx>
            <c:strRef>
              <c:f>Sheet6!$A$4</c:f>
              <c:strCache>
                <c:ptCount val="1"/>
                <c:pt idx="0">
                  <c:v>Abejoju/Vidutiniškai</c:v>
                </c:pt>
              </c:strCache>
            </c:strRef>
          </c:tx>
          <c:spPr>
            <a:solidFill>
              <a:srgbClr val="CC66FF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Sheet6!$B$1:$F$1</c:f>
              <c:strCache>
                <c:ptCount val="5"/>
                <c:pt idx="0">
                  <c:v>Kaip vertinate mūsų gydymo įstaigos registratūros darbą?</c:v>
                </c:pt>
                <c:pt idx="1">
                  <c:v>Kaip vertinate mūsų gydymo įstaigos slaugytojų darbą ?</c:v>
                </c:pt>
                <c:pt idx="2">
                  <c:v>Kaip vertinate mūsų gydymo įstaigos gydytojų darbą?</c:v>
                </c:pt>
                <c:pt idx="3">
                  <c:v> Įvertinkite, ar suteikta informacija apie Jūsų ligą ir tolesnį gydymą buvo aiški, ar jos suteikta pakankamai?</c:v>
                </c:pt>
                <c:pt idx="4">
                  <c:v>Ar rekomenduotumėte savo draugams ir pažįstamiems pasirinkti mūsų gydymo įstaigą?</c:v>
                </c:pt>
              </c:strCache>
            </c:strRef>
          </c:cat>
          <c:val>
            <c:numRef>
              <c:f>Sheet6!$B$4:$F$4</c:f>
              <c:numCache>
                <c:formatCode>General</c:formatCode>
                <c:ptCount val="5"/>
                <c:pt idx="0">
                  <c:v>6.5</c:v>
                </c:pt>
                <c:pt idx="1">
                  <c:v>4.5</c:v>
                </c:pt>
                <c:pt idx="2">
                  <c:v>4.5999999999999996</c:v>
                </c:pt>
                <c:pt idx="3">
                  <c:v>0.5</c:v>
                </c:pt>
                <c:pt idx="4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A3-46F8-BD32-DE2C01CB4B16}"/>
            </c:ext>
          </c:extLst>
        </c:ser>
        <c:ser>
          <c:idx val="3"/>
          <c:order val="3"/>
          <c:tx>
            <c:strRef>
              <c:f>Sheet6!$A$5</c:f>
              <c:strCache>
                <c:ptCount val="1"/>
                <c:pt idx="0">
                  <c:v>Galbūt taip/Gerai</c:v>
                </c:pt>
              </c:strCache>
            </c:strRef>
          </c:tx>
          <c:spPr>
            <a:solidFill>
              <a:srgbClr val="9900FF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-9.4620172648288252E-3"/>
                  <c:y val="-5.712780262436043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CD5-4ECF-90FF-BAD6528BC9B0}"/>
                </c:ext>
              </c:extLst>
            </c:dLbl>
            <c:dLbl>
              <c:idx val="1"/>
              <c:layout>
                <c:manualLayout>
                  <c:x val="-3.1540057549429416E-3"/>
                  <c:y val="-5.712780262436043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CD5-4ECF-90FF-BAD6528BC9B0}"/>
                </c:ext>
              </c:extLst>
            </c:dLbl>
            <c:dLbl>
              <c:idx val="2"/>
              <c:layout>
                <c:manualLayout>
                  <c:x val="-6.308011509885883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CD5-4ECF-90FF-BAD6528BC9B0}"/>
                </c:ext>
              </c:extLst>
            </c:dLbl>
            <c:dLbl>
              <c:idx val="4"/>
              <c:layout>
                <c:manualLayout>
                  <c:x val="-3.154005754943057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CD5-4ECF-90FF-BAD6528BC9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Sheet6!$B$1:$F$1</c:f>
              <c:strCache>
                <c:ptCount val="5"/>
                <c:pt idx="0">
                  <c:v>Kaip vertinate mūsų gydymo įstaigos registratūros darbą?</c:v>
                </c:pt>
                <c:pt idx="1">
                  <c:v>Kaip vertinate mūsų gydymo įstaigos slaugytojų darbą ?</c:v>
                </c:pt>
                <c:pt idx="2">
                  <c:v>Kaip vertinate mūsų gydymo įstaigos gydytojų darbą?</c:v>
                </c:pt>
                <c:pt idx="3">
                  <c:v> Įvertinkite, ar suteikta informacija apie Jūsų ligą ir tolesnį gydymą buvo aiški, ar jos suteikta pakankamai?</c:v>
                </c:pt>
                <c:pt idx="4">
                  <c:v>Ar rekomenduotumėte savo draugams ir pažįstamiems pasirinkti mūsų gydymo įstaigą?</c:v>
                </c:pt>
              </c:strCache>
            </c:strRef>
          </c:cat>
          <c:val>
            <c:numRef>
              <c:f>Sheet6!$B$5:$F$5</c:f>
              <c:numCache>
                <c:formatCode>General</c:formatCode>
                <c:ptCount val="5"/>
                <c:pt idx="0">
                  <c:v>31.4</c:v>
                </c:pt>
                <c:pt idx="1">
                  <c:v>23.7</c:v>
                </c:pt>
                <c:pt idx="2">
                  <c:v>28.5</c:v>
                </c:pt>
                <c:pt idx="3">
                  <c:v>10</c:v>
                </c:pt>
                <c:pt idx="4">
                  <c:v>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3A3-46F8-BD32-DE2C01CB4B16}"/>
            </c:ext>
          </c:extLst>
        </c:ser>
        <c:ser>
          <c:idx val="4"/>
          <c:order val="4"/>
          <c:tx>
            <c:strRef>
              <c:f>Sheet6!$A$6</c:f>
              <c:strCache>
                <c:ptCount val="1"/>
                <c:pt idx="0">
                  <c:v>Tikrai taip/Labai gerai</c:v>
                </c:pt>
              </c:strCache>
            </c:strRef>
          </c:tx>
          <c:spPr>
            <a:solidFill>
              <a:srgbClr val="482683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Sheet6!$B$1:$F$1</c:f>
              <c:strCache>
                <c:ptCount val="5"/>
                <c:pt idx="0">
                  <c:v>Kaip vertinate mūsų gydymo įstaigos registratūros darbą?</c:v>
                </c:pt>
                <c:pt idx="1">
                  <c:v>Kaip vertinate mūsų gydymo įstaigos slaugytojų darbą ?</c:v>
                </c:pt>
                <c:pt idx="2">
                  <c:v>Kaip vertinate mūsų gydymo įstaigos gydytojų darbą?</c:v>
                </c:pt>
                <c:pt idx="3">
                  <c:v> Įvertinkite, ar suteikta informacija apie Jūsų ligą ir tolesnį gydymą buvo aiški, ar jos suteikta pakankamai?</c:v>
                </c:pt>
                <c:pt idx="4">
                  <c:v>Ar rekomenduotumėte savo draugams ir pažįstamiems pasirinkti mūsų gydymo įstaigą?</c:v>
                </c:pt>
              </c:strCache>
            </c:strRef>
          </c:cat>
          <c:val>
            <c:numRef>
              <c:f>Sheet6!$B$6:$F$6</c:f>
              <c:numCache>
                <c:formatCode>General</c:formatCode>
                <c:ptCount val="5"/>
                <c:pt idx="0">
                  <c:v>60.5</c:v>
                </c:pt>
                <c:pt idx="1">
                  <c:v>70.400000000000006</c:v>
                </c:pt>
                <c:pt idx="2">
                  <c:v>65.599999999999994</c:v>
                </c:pt>
                <c:pt idx="3">
                  <c:v>89.5</c:v>
                </c:pt>
                <c:pt idx="4">
                  <c:v>92.4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3A3-46F8-BD32-DE2C01CB4B1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15138015"/>
        <c:axId val="715145503"/>
        <c:axId val="806054271"/>
      </c:bar3DChart>
      <c:catAx>
        <c:axId val="7151380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715145503"/>
        <c:crosses val="autoZero"/>
        <c:auto val="1"/>
        <c:lblAlgn val="ctr"/>
        <c:lblOffset val="100"/>
        <c:noMultiLvlLbl val="0"/>
      </c:catAx>
      <c:valAx>
        <c:axId val="7151455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715138015"/>
        <c:crosses val="autoZero"/>
        <c:crossBetween val="between"/>
      </c:valAx>
      <c:serAx>
        <c:axId val="806054271"/>
        <c:scaling>
          <c:orientation val="minMax"/>
        </c:scaling>
        <c:delete val="1"/>
        <c:axPos val="b"/>
        <c:majorTickMark val="none"/>
        <c:minorTickMark val="none"/>
        <c:tickLblPos val="nextTo"/>
        <c:crossAx val="715145503"/>
        <c:crosses val="autoZero"/>
      </c:ser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rgbClr val="482683"/>
      </a:solidFill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482683"/>
                </a:solidFill>
                <a:latin typeface="+mn-lt"/>
                <a:ea typeface="+mn-ea"/>
                <a:cs typeface="+mn-cs"/>
              </a:defRPr>
            </a:pPr>
            <a:r>
              <a:rPr lang="lt-LT" sz="1400" b="0" i="0" u="none" strike="noStrike" baseline="0" dirty="0">
                <a:solidFill>
                  <a:srgbClr val="482683"/>
                </a:solidFill>
                <a:effectLst/>
              </a:rPr>
              <a:t>Kokiu būdų atsilyginote?</a:t>
            </a:r>
            <a:r>
              <a:rPr lang="lt-LT" sz="1400" b="0" i="0" u="none" strike="noStrike" baseline="0" dirty="0">
                <a:solidFill>
                  <a:srgbClr val="482683"/>
                </a:solidFill>
              </a:rPr>
              <a:t> </a:t>
            </a:r>
            <a:endParaRPr lang="en-US" dirty="0">
              <a:solidFill>
                <a:srgbClr val="482683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482683"/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900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482683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Korupcija!$B$11:$B$13</c:f>
              <c:strCache>
                <c:ptCount val="3"/>
                <c:pt idx="0">
                  <c:v>Daviau saldainių, gėrimų, kavos ar kitų smulkių dovanų</c:v>
                </c:pt>
                <c:pt idx="1">
                  <c:v>Daviau pinigų</c:v>
                </c:pt>
                <c:pt idx="2">
                  <c:v>Kita</c:v>
                </c:pt>
              </c:strCache>
            </c:strRef>
          </c:cat>
          <c:val>
            <c:numRef>
              <c:f>Korupcija!$C$11:$C$13</c:f>
              <c:numCache>
                <c:formatCode>General</c:formatCode>
                <c:ptCount val="3"/>
                <c:pt idx="0">
                  <c:v>8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91-489F-885A-058CD3B54D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5935471"/>
        <c:axId val="695935055"/>
      </c:barChart>
      <c:catAx>
        <c:axId val="695935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695935055"/>
        <c:crosses val="autoZero"/>
        <c:auto val="1"/>
        <c:lblAlgn val="ctr"/>
        <c:lblOffset val="100"/>
        <c:noMultiLvlLbl val="0"/>
      </c:catAx>
      <c:valAx>
        <c:axId val="695935055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959354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rgbClr val="482683"/>
      </a:solidFill>
    </a:ln>
    <a:effectLst/>
  </c:spPr>
  <c:txPr>
    <a:bodyPr/>
    <a:lstStyle/>
    <a:p>
      <a:pPr>
        <a:defRPr/>
      </a:pPr>
      <a:endParaRPr lang="lt-LT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482683"/>
                </a:solidFill>
                <a:latin typeface="+mn-lt"/>
                <a:ea typeface="+mn-ea"/>
                <a:cs typeface="+mn-cs"/>
              </a:defRPr>
            </a:pPr>
            <a:r>
              <a:rPr lang="lt-LT" sz="1400" b="0" i="0" u="none" strike="noStrike" baseline="0" dirty="0">
                <a:solidFill>
                  <a:srgbClr val="482683"/>
                </a:solidFill>
                <a:effectLst/>
              </a:rPr>
              <a:t>Kodėl nutarėte papildomai atsilyginti?</a:t>
            </a:r>
            <a:r>
              <a:rPr lang="lt-LT" sz="1400" b="0" i="0" u="none" strike="noStrike" baseline="0" dirty="0">
                <a:solidFill>
                  <a:srgbClr val="482683"/>
                </a:solidFill>
              </a:rPr>
              <a:t> </a:t>
            </a:r>
            <a:endParaRPr lang="en-US" dirty="0">
              <a:solidFill>
                <a:srgbClr val="482683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482683"/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900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482683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Korupcija!$D$32:$D$34</c:f>
              <c:strCache>
                <c:ptCount val="3"/>
                <c:pt idx="0">
                  <c:v>Norėjau atsidėkoti už kokybiškai suteiktas paslaugas</c:v>
                </c:pt>
                <c:pt idx="1">
                  <c:v>Medicinos personalo užuominos leido suprasti, kad reikia atsilyginti</c:v>
                </c:pt>
                <c:pt idx="2">
                  <c:v>Tikėjausi gauti geresnę/greitesnę paslaugą ar daugiau paslaugų</c:v>
                </c:pt>
              </c:strCache>
            </c:strRef>
          </c:cat>
          <c:val>
            <c:numRef>
              <c:f>Korupcija!$E$32:$E$34</c:f>
              <c:numCache>
                <c:formatCode>General</c:formatCode>
                <c:ptCount val="3"/>
                <c:pt idx="0">
                  <c:v>8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C0-41D5-B558-26160677B3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5197919"/>
        <c:axId val="715199999"/>
      </c:barChart>
      <c:catAx>
        <c:axId val="7151979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715199999"/>
        <c:crosses val="autoZero"/>
        <c:auto val="1"/>
        <c:lblAlgn val="ctr"/>
        <c:lblOffset val="100"/>
        <c:noMultiLvlLbl val="0"/>
      </c:catAx>
      <c:valAx>
        <c:axId val="7151999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7151979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482683"/>
                </a:solidFill>
                <a:latin typeface="+mn-lt"/>
                <a:ea typeface="+mn-ea"/>
                <a:cs typeface="+mn-cs"/>
              </a:defRPr>
            </a:pPr>
            <a:r>
              <a:rPr lang="lt-LT" sz="1800" b="0" i="0" baseline="0" dirty="0">
                <a:solidFill>
                  <a:srgbClr val="482683"/>
                </a:solidFill>
                <a:effectLst/>
              </a:rPr>
              <a:t>Pacientų pasiskirstymas pagal lytį</a:t>
            </a:r>
            <a:endParaRPr lang="en-US" dirty="0">
              <a:solidFill>
                <a:srgbClr val="482683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482683"/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spPr>
            <a:solidFill>
              <a:srgbClr val="482683"/>
            </a:solidFill>
          </c:spPr>
          <c:dPt>
            <c:idx val="0"/>
            <c:bubble3D val="0"/>
            <c:spPr>
              <a:solidFill>
                <a:srgbClr val="48268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DD2-4452-8469-BB245D1D5597}"/>
              </c:ext>
            </c:extLst>
          </c:dPt>
          <c:dPt>
            <c:idx val="1"/>
            <c:bubble3D val="0"/>
            <c:spPr>
              <a:solidFill>
                <a:srgbClr val="9900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DD2-4452-8469-BB245D1D5597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71E06797-B01C-43A5-90D1-ADBF8AD19D6B}" type="PERCENTAGE">
                      <a:rPr lang="en-US" baseline="0" smtClean="0"/>
                      <a:pPr/>
                      <a:t>[PERCENTAGE]</a:t>
                    </a:fld>
                    <a:endParaRPr lang="lt-LT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DD2-4452-8469-BB245D1D55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'Stacionariniai amžius, lytis'!$B$3:$B$4</c:f>
              <c:strCache>
                <c:ptCount val="2"/>
                <c:pt idx="0">
                  <c:v>Moterys</c:v>
                </c:pt>
                <c:pt idx="1">
                  <c:v>Vyrai</c:v>
                </c:pt>
              </c:strCache>
            </c:strRef>
          </c:cat>
          <c:val>
            <c:numRef>
              <c:f>'Stacionariniai amžius, lytis'!$C$3:$C$4</c:f>
              <c:numCache>
                <c:formatCode>General</c:formatCode>
                <c:ptCount val="2"/>
                <c:pt idx="0">
                  <c:v>159</c:v>
                </c:pt>
                <c:pt idx="1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D2-4452-8469-BB245D1D55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solidFill>
        <a:srgbClr val="482683"/>
      </a:solidFill>
    </a:ln>
    <a:effectLst/>
  </c:spPr>
  <c:txPr>
    <a:bodyPr/>
    <a:lstStyle/>
    <a:p>
      <a:pPr>
        <a:defRPr/>
      </a:pPr>
      <a:endParaRPr lang="lt-LT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48268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'Anketos pagal paslaugas '!$B$4:$B$10</c:f>
              <c:strCache>
                <c:ptCount val="7"/>
                <c:pt idx="0">
                  <c:v>Suaugusiųjų reabilitacijos paslaugos</c:v>
                </c:pt>
                <c:pt idx="1">
                  <c:v>Chirurgijos paslaugos </c:v>
                </c:pt>
                <c:pt idx="2">
                  <c:v>Terapijos paslaugos</c:v>
                </c:pt>
                <c:pt idx="3">
                  <c:v>Psichiatrijos paslaugos</c:v>
                </c:pt>
                <c:pt idx="4">
                  <c:v>Infekcinės ligos </c:v>
                </c:pt>
                <c:pt idx="5">
                  <c:v>Vaikų ligų gydymo paslaugos </c:v>
                </c:pt>
                <c:pt idx="6">
                  <c:v>Slaugos paslaugos</c:v>
                </c:pt>
              </c:strCache>
            </c:strRef>
          </c:cat>
          <c:val>
            <c:numRef>
              <c:f>'Anketos pagal paslaugas '!$C$4:$C$10</c:f>
              <c:numCache>
                <c:formatCode>General</c:formatCode>
                <c:ptCount val="7"/>
                <c:pt idx="0">
                  <c:v>130</c:v>
                </c:pt>
                <c:pt idx="1">
                  <c:v>77</c:v>
                </c:pt>
                <c:pt idx="2">
                  <c:v>19</c:v>
                </c:pt>
                <c:pt idx="3">
                  <c:v>7</c:v>
                </c:pt>
                <c:pt idx="4">
                  <c:v>5</c:v>
                </c:pt>
                <c:pt idx="5">
                  <c:v>3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10-40D8-9F67-817DD1D846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63646816"/>
        <c:axId val="363649728"/>
      </c:barChart>
      <c:catAx>
        <c:axId val="3636468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63649728"/>
        <c:crosses val="autoZero"/>
        <c:auto val="1"/>
        <c:lblAlgn val="ctr"/>
        <c:lblOffset val="100"/>
        <c:noMultiLvlLbl val="0"/>
      </c:catAx>
      <c:valAx>
        <c:axId val="3636497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63646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rgbClr val="482683"/>
      </a:solidFill>
    </a:ln>
    <a:effectLst/>
  </c:spPr>
  <c:txPr>
    <a:bodyPr/>
    <a:lstStyle/>
    <a:p>
      <a:pPr>
        <a:defRPr/>
      </a:pPr>
      <a:endParaRPr lang="lt-LT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48268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D07-40B2-A9AF-2C5A2947EED5}"/>
              </c:ext>
            </c:extLst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3D07-40B2-A9AF-2C5A2947EED5}"/>
              </c:ext>
            </c:extLst>
          </c:dPt>
          <c:dLbls>
            <c:dLbl>
              <c:idx val="0"/>
              <c:spPr>
                <a:noFill/>
                <a:ln>
                  <a:solidFill>
                    <a:srgbClr val="482683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48268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3D07-40B2-A9AF-2C5A2947EE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482683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Sheet5!$C$3:$C$13</c:f>
              <c:strCache>
                <c:ptCount val="11"/>
                <c:pt idx="0">
                  <c:v>Prašome įvertinti savo bendrą pasitenkinimą suteiktų paslaugų kokybe balais skalėje nuo 1 iki 10</c:v>
                </c:pt>
                <c:pt idx="1">
                  <c:v>Kaip Jūs vertinate ligoninės gydytojų darbą?</c:v>
                </c:pt>
                <c:pt idx="2">
                  <c:v>Kaip Jūs vertinate ligoninės slaugytojų ir (ar) akušerių darbą?</c:v>
                </c:pt>
                <c:pt idx="3">
                  <c:v>Kaip Jūs vertinate personalo pagarbą gydymo ligoninėje metu?</c:v>
                </c:pt>
                <c:pt idx="4">
                  <c:v>Kaip Jūs vertinate ligoninės maisto kokybę? </c:v>
                </c:pt>
                <c:pt idx="5">
                  <c:v>Kaip Jūs vertinate ligoninės patalpų švarą ir jaukumą?</c:v>
                </c:pt>
                <c:pt idx="6">
                  <c:v>Įvertinkite, kaip suprantamai Jus gydę gydytojai suteikė Jums (ar Jūsų atstovaujamam pacientui) svarbią informaciją?</c:v>
                </c:pt>
                <c:pt idx="7">
                  <c:v>Įvertinkite, kaip suprantamai Jus slaugiusios slaugytojos ir (ar) akušerės suteikė Jums (ar Jūsų atstovaujamam pacientui) svarbią informaciją?</c:v>
                </c:pt>
                <c:pt idx="8">
                  <c:v>Ar personalas atsižvelgė į Jūsų nuomonę, priimant sprendimus dėl tyrimų ir gydymo eigos?</c:v>
                </c:pt>
                <c:pt idx="9">
                  <c:v>Ar Jūs rinktumėtės šią ligoninę dar kartą?</c:v>
                </c:pt>
                <c:pt idx="10">
                  <c:v>Ar rekomenduotumėte gydytis šioje ligoninėje savo artimam žmogui?</c:v>
                </c:pt>
              </c:strCache>
            </c:strRef>
          </c:cat>
          <c:val>
            <c:numRef>
              <c:f>Sheet5!$D$3:$D$13</c:f>
              <c:numCache>
                <c:formatCode>General</c:formatCode>
                <c:ptCount val="11"/>
                <c:pt idx="0">
                  <c:v>8.9700000000000006</c:v>
                </c:pt>
                <c:pt idx="1">
                  <c:v>4.62</c:v>
                </c:pt>
                <c:pt idx="2">
                  <c:v>4.67</c:v>
                </c:pt>
                <c:pt idx="3">
                  <c:v>4.5999999999999996</c:v>
                </c:pt>
                <c:pt idx="4">
                  <c:v>4.21</c:v>
                </c:pt>
                <c:pt idx="5">
                  <c:v>4.62</c:v>
                </c:pt>
                <c:pt idx="6">
                  <c:v>4.55</c:v>
                </c:pt>
                <c:pt idx="7">
                  <c:v>4.63</c:v>
                </c:pt>
                <c:pt idx="8">
                  <c:v>4.4800000000000004</c:v>
                </c:pt>
                <c:pt idx="9">
                  <c:v>4.55</c:v>
                </c:pt>
                <c:pt idx="10">
                  <c:v>4.53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07-40B2-A9AF-2C5A2947EE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41348928"/>
        <c:axId val="341346848"/>
      </c:barChart>
      <c:catAx>
        <c:axId val="3413489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41346848"/>
        <c:crosses val="autoZero"/>
        <c:auto val="1"/>
        <c:lblAlgn val="ctr"/>
        <c:lblOffset val="100"/>
        <c:noMultiLvlLbl val="0"/>
      </c:catAx>
      <c:valAx>
        <c:axId val="34134684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41348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4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'Socialinė padėtis'!$A$2:$A$6</cx:f>
        <cx:lvl ptCount="5">
          <cx:pt idx="0">Dirbantis </cx:pt>
          <cx:pt idx="1">Pensininkas</cx:pt>
          <cx:pt idx="2">Bedarbis</cx:pt>
          <cx:pt idx="3">Studentas</cx:pt>
          <cx:pt idx="4">Vaikas</cx:pt>
        </cx:lvl>
      </cx:strDim>
      <cx:numDim type="val">
        <cx:f>'Socialinė padėtis'!$B$2:$B$6</cx:f>
        <cx:lvl ptCount="5" formatCode="General">
          <cx:pt idx="0">1748</cx:pt>
          <cx:pt idx="1">580</cx:pt>
          <cx:pt idx="2">107</cx:pt>
          <cx:pt idx="3">100</cx:pt>
          <cx:pt idx="4">118</cx:pt>
        </cx:lvl>
      </cx:numDim>
    </cx:data>
  </cx:chartData>
  <cx:chart>
    <cx:title pos="t" align="ctr" overlay="0">
      <cx:txPr>
        <a:bodyPr spcFirstLastPara="1" vertOverflow="ellipsis" horzOverflow="overflow" wrap="square" lIns="0" tIns="0" rIns="0" bIns="0" anchor="ctr" anchorCtr="1"/>
        <a:lstStyle/>
        <a:p>
          <a:pPr algn="ctr" rtl="0">
            <a:defRPr/>
          </a:pPr>
          <a:endParaRPr lang="en-US" sz="1400" b="0" i="0" u="none" strike="noStrike" baseline="0" dirty="0">
            <a:solidFill>
              <a:prstClr val="black">
                <a:lumMod val="65000"/>
                <a:lumOff val="35000"/>
              </a:prstClr>
            </a:solidFill>
            <a:latin typeface="Calibri" panose="020F0502020204030204"/>
          </a:endParaRPr>
        </a:p>
      </cx:txPr>
    </cx:title>
    <cx:plotArea>
      <cx:plotAreaRegion>
        <cx:series layoutId="funnel" uniqueId="{789224AD-AEBF-4FED-B88C-AF547C4E29B3}">
          <cx:spPr>
            <a:solidFill>
              <a:srgbClr val="482683"/>
            </a:solidFill>
          </cx:spPr>
          <cx:dataLabels>
            <cx:spPr>
              <a:solidFill>
                <a:srgbClr val="482683"/>
              </a:solidFill>
            </cx:spPr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1000">
                    <a:solidFill>
                      <a:schemeClr val="bg1"/>
                    </a:solidFill>
                  </a:defRPr>
                </a:pPr>
                <a:endParaRPr lang="en-US" sz="1000" b="0" i="0" u="none" strike="noStrike" baseline="0">
                  <a:solidFill>
                    <a:schemeClr val="bg1"/>
                  </a:solidFill>
                  <a:latin typeface="Calibri" panose="020F0502020204030204"/>
                </a:endParaRPr>
              </a:p>
            </cx:txPr>
            <cx:visibility seriesName="0" categoryName="0" value="1"/>
          </cx:dataLabels>
          <cx:dataId val="0"/>
        </cx:series>
      </cx:plotAreaRegion>
      <cx:axis id="0">
        <cx:catScaling gapWidth="0.0599999987"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>
                <a:solidFill>
                  <a:schemeClr val="tx1"/>
                </a:solidFill>
              </a:defRPr>
            </a:pPr>
            <a:endParaRPr lang="en-US" sz="900" b="0" i="0" u="none" strike="noStrike" baseline="0">
              <a:solidFill>
                <a:schemeClr val="tx1"/>
              </a:solidFill>
              <a:latin typeface="Calibri" panose="020F0502020204030204"/>
            </a:endParaRPr>
          </a:p>
        </cx:txPr>
      </cx:axis>
    </cx:plotArea>
  </cx:chart>
  <cx:spPr>
    <a:ln>
      <a:solidFill>
        <a:srgbClr val="482683"/>
      </a:solidFill>
    </a:ln>
  </cx:spPr>
  <cx:clrMapOvr bg1="lt1" tx1="dk1" bg2="lt2" tx2="dk2" accent1="accent1" accent2="accent2" accent3="accent3" accent4="accent4" accent5="accent5" accent6="accent6" hlink="hlink" folHlink="folHlink"/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'socialinė padėtis'!$B$3:$B$7</cx:f>
        <cx:lvl ptCount="5">
          <cx:pt idx="0">Dirbantis </cx:pt>
          <cx:pt idx="1">Pensininkas</cx:pt>
          <cx:pt idx="2">Bedarbis</cx:pt>
          <cx:pt idx="3">Studentas</cx:pt>
          <cx:pt idx="4">Vaikas</cx:pt>
        </cx:lvl>
      </cx:strDim>
      <cx:numDim type="val">
        <cx:f>'socialinė padėtis'!$C$3:$C$7</cx:f>
        <cx:lvl ptCount="5" formatCode="General">
          <cx:pt idx="0">116</cx:pt>
          <cx:pt idx="1">103</cx:pt>
          <cx:pt idx="2">6</cx:pt>
          <cx:pt idx="3">11</cx:pt>
          <cx:pt idx="4">6</cx:pt>
        </cx:lvl>
      </cx:numDim>
    </cx:data>
  </cx:chartData>
  <cx:chart>
    <cx:plotArea>
      <cx:plotAreaRegion>
        <cx:series layoutId="funnel" uniqueId="{B7D8E871-DDD9-483E-81EC-D48B7DF3C6E9}">
          <cx:spPr>
            <a:solidFill>
              <a:srgbClr val="482683"/>
            </a:solidFill>
          </cx:spPr>
          <cx:dataLabels/>
          <cx:dataId val="0"/>
        </cx:series>
      </cx:plotAreaRegion>
      <cx:axis id="0">
        <cx:catScaling gapWidth="2.19000006"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>
                <a:solidFill>
                  <a:srgbClr val="482683"/>
                </a:solidFill>
              </a:defRPr>
            </a:pPr>
            <a:endParaRPr lang="en-US" sz="900" b="0" i="0" u="none" strike="noStrike" kern="1200" baseline="0">
              <a:solidFill>
                <a:srgbClr val="482683"/>
              </a:solidFill>
              <a:latin typeface="Calibri" panose="020F0502020204030204"/>
            </a:endParaRPr>
          </a:p>
        </cx:txPr>
      </cx:axis>
    </cx:plotArea>
  </cx:chart>
  <cx:spPr>
    <a:ln>
      <a:solidFill>
        <a:srgbClr val="482683"/>
      </a:solidFill>
    </a:ln>
  </cx:spPr>
  <cx:clrMapOvr bg1="lt1" tx1="dk1" bg2="lt2" tx2="dk2" accent1="accent1" accent2="accent2" accent3="accent3" accent4="accent4" accent5="accent5" accent6="accent6" hlink="hlink" folHlink="folHlink"/>
</cx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0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30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A90165-985D-4849-B651-0EF8A650CDBA}" type="datetimeFigureOut">
              <a:rPr lang="lt-LT" smtClean="0"/>
              <a:t>2023-02-14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2C1FD-9F01-4CE3-A025-678A029AF3A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94108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C2C1FD-9F01-4CE3-A025-678A029AF3AA}" type="slidenum">
              <a:rPr lang="lt-LT" smtClean="0"/>
              <a:t>2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49885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7E7DD1-2E37-4D3E-B253-A6D606B900D5}" type="slidenum">
              <a:rPr kumimoji="0" lang="lt-L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lt-L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7556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7E7DD1-2E37-4D3E-B253-A6D606B900D5}" type="slidenum">
              <a:rPr kumimoji="0" lang="lt-L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lt-L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0191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7E7DD1-2E37-4D3E-B253-A6D606B900D5}" type="slidenum">
              <a:rPr kumimoji="0" lang="lt-L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lt-L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8755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7E7DD1-2E37-4D3E-B253-A6D606B900D5}" type="slidenum">
              <a:rPr kumimoji="0" lang="lt-L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lt-L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11505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7E7DD1-2E37-4D3E-B253-A6D606B900D5}" type="slidenum">
              <a:rPr kumimoji="0" lang="lt-L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lt-L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1824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7E7DD1-2E37-4D3E-B253-A6D606B900D5}" type="slidenum">
              <a:rPr kumimoji="0" lang="lt-L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lt-L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6713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5507" y="304800"/>
            <a:ext cx="4811752" cy="1790700"/>
          </a:xfrm>
        </p:spPr>
        <p:txBody>
          <a:bodyPr anchor="t"/>
          <a:lstStyle>
            <a:lvl1pPr algn="l">
              <a:defRPr sz="4500">
                <a:solidFill>
                  <a:srgbClr val="4826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8D52-AB2D-E340-80EB-DB99893F3DA8}" type="datetimeFigureOut">
              <a:rPr lang="lt-LT" smtClean="0"/>
              <a:t>2023-02-14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E37E-01A8-1C4A-8E24-80E9D118BF1B}" type="slidenum">
              <a:rPr lang="lt-LT" smtClean="0"/>
              <a:t>‹#›</a:t>
            </a:fld>
            <a:endParaRPr lang="lt-LT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430B6B17-414D-3442-BE26-0EAE213F19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16005" y="394008"/>
            <a:ext cx="2243280" cy="899533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67052616-56F9-2642-BE5A-1BA1C139C1B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2865410"/>
            <a:ext cx="9144000" cy="2278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547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8D52-AB2D-E340-80EB-DB99893F3DA8}" type="datetimeFigureOut">
              <a:rPr lang="lt-LT" smtClean="0"/>
              <a:t>2023-02-14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E37E-01A8-1C4A-8E24-80E9D118BF1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9464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8D52-AB2D-E340-80EB-DB99893F3DA8}" type="datetimeFigureOut">
              <a:rPr lang="lt-LT" smtClean="0"/>
              <a:t>2023-02-14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E37E-01A8-1C4A-8E24-80E9D118BF1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40169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7E8F-82C9-4A23-82E3-9EEAC87A95D2}" type="datetimeFigureOut">
              <a:rPr lang="lt-LT" smtClean="0"/>
              <a:t>2023-02-14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CE6F-2DE9-4DA4-B68A-E7D8D500AD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18519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7E8F-82C9-4A23-82E3-9EEAC87A95D2}" type="datetimeFigureOut">
              <a:rPr lang="lt-LT" smtClean="0"/>
              <a:t>2023-02-14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CE6F-2DE9-4DA4-B68A-E7D8D500AD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791081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7E8F-82C9-4A23-82E3-9EEAC87A95D2}" type="datetimeFigureOut">
              <a:rPr lang="lt-LT" smtClean="0"/>
              <a:t>2023-02-14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CE6F-2DE9-4DA4-B68A-E7D8D500AD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41202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7E8F-82C9-4A23-82E3-9EEAC87A95D2}" type="datetimeFigureOut">
              <a:rPr lang="lt-LT" smtClean="0"/>
              <a:t>2023-02-14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CE6F-2DE9-4DA4-B68A-E7D8D500AD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720167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7E8F-82C9-4A23-82E3-9EEAC87A95D2}" type="datetimeFigureOut">
              <a:rPr lang="lt-LT" smtClean="0"/>
              <a:t>2023-02-14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CE6F-2DE9-4DA4-B68A-E7D8D500AD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44194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7E8F-82C9-4A23-82E3-9EEAC87A95D2}" type="datetimeFigureOut">
              <a:rPr lang="lt-LT" smtClean="0"/>
              <a:t>2023-02-14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CE6F-2DE9-4DA4-B68A-E7D8D500AD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28132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7E8F-82C9-4A23-82E3-9EEAC87A95D2}" type="datetimeFigureOut">
              <a:rPr lang="lt-LT" smtClean="0"/>
              <a:t>2023-02-14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CE6F-2DE9-4DA4-B68A-E7D8D500AD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399166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7E8F-82C9-4A23-82E3-9EEAC87A95D2}" type="datetimeFigureOut">
              <a:rPr lang="lt-LT" smtClean="0"/>
              <a:t>2023-02-14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CE6F-2DE9-4DA4-B68A-E7D8D500AD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03524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8D52-AB2D-E340-80EB-DB99893F3DA8}" type="datetimeFigureOut">
              <a:rPr lang="lt-LT" smtClean="0"/>
              <a:t>2023-02-14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E37E-01A8-1C4A-8E24-80E9D118BF1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580688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7E8F-82C9-4A23-82E3-9EEAC87A95D2}" type="datetimeFigureOut">
              <a:rPr lang="lt-LT" smtClean="0"/>
              <a:t>2023-02-14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CE6F-2DE9-4DA4-B68A-E7D8D500AD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790164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7E8F-82C9-4A23-82E3-9EEAC87A95D2}" type="datetimeFigureOut">
              <a:rPr lang="lt-LT" smtClean="0"/>
              <a:t>2023-02-14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CE6F-2DE9-4DA4-B68A-E7D8D500AD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67838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7E8F-82C9-4A23-82E3-9EEAC87A95D2}" type="datetimeFigureOut">
              <a:rPr lang="lt-LT" smtClean="0"/>
              <a:t>2023-02-14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CE6F-2DE9-4DA4-B68A-E7D8D500AD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07121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8D52-AB2D-E340-80EB-DB99893F3DA8}" type="datetimeFigureOut">
              <a:rPr lang="lt-LT" smtClean="0"/>
              <a:t>2023-02-14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E37E-01A8-1C4A-8E24-80E9D118BF1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87338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8D52-AB2D-E340-80EB-DB99893F3DA8}" type="datetimeFigureOut">
              <a:rPr lang="lt-LT" smtClean="0"/>
              <a:t>2023-02-14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E37E-01A8-1C4A-8E24-80E9D118BF1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19787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8D52-AB2D-E340-80EB-DB99893F3DA8}" type="datetimeFigureOut">
              <a:rPr lang="lt-LT" smtClean="0"/>
              <a:t>2023-02-14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E37E-01A8-1C4A-8E24-80E9D118BF1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12268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8D52-AB2D-E340-80EB-DB99893F3DA8}" type="datetimeFigureOut">
              <a:rPr lang="lt-LT" smtClean="0"/>
              <a:t>2023-02-14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E37E-01A8-1C4A-8E24-80E9D118BF1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0585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8D52-AB2D-E340-80EB-DB99893F3DA8}" type="datetimeFigureOut">
              <a:rPr lang="lt-LT" smtClean="0"/>
              <a:t>2023-02-14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E37E-01A8-1C4A-8E24-80E9D118BF1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44698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8D52-AB2D-E340-80EB-DB99893F3DA8}" type="datetimeFigureOut">
              <a:rPr lang="lt-LT" smtClean="0"/>
              <a:t>2023-02-14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E37E-01A8-1C4A-8E24-80E9D118BF1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79154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8D52-AB2D-E340-80EB-DB99893F3DA8}" type="datetimeFigureOut">
              <a:rPr lang="lt-LT" smtClean="0"/>
              <a:t>2023-02-14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E37E-01A8-1C4A-8E24-80E9D118BF1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0236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E8D52-AB2D-E340-80EB-DB99893F3DA8}" type="datetimeFigureOut">
              <a:rPr lang="lt-LT" smtClean="0"/>
              <a:t>2023-02-14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CE37E-01A8-1C4A-8E24-80E9D118BF1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06411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C7E8F-82C9-4A23-82E3-9EEAC87A95D2}" type="datetimeFigureOut">
              <a:rPr lang="lt-LT" smtClean="0"/>
              <a:t>2023-02-14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DCE6F-2DE9-4DA4-B68A-E7D8D500AD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61127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microsoft.com/office/2014/relationships/chartEx" Target="../charts/chartEx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E0E3B-9725-0B47-AE7D-B6EEEC25C7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5506" y="304800"/>
            <a:ext cx="6666997" cy="2266950"/>
          </a:xfrm>
        </p:spPr>
        <p:txBody>
          <a:bodyPr>
            <a:normAutofit fontScale="90000"/>
          </a:bodyPr>
          <a:lstStyle/>
          <a:p>
            <a:r>
              <a:rPr lang="lt-LT" dirty="0"/>
              <a:t>Pacientų pasitenkinimas ambulatorinėmis ir stacionarinėmis paslaugomis</a:t>
            </a:r>
          </a:p>
        </p:txBody>
      </p:sp>
    </p:spTree>
    <p:extLst>
      <p:ext uri="{BB962C8B-B14F-4D97-AF65-F5344CB8AC3E}">
        <p14:creationId xmlns:p14="http://schemas.microsoft.com/office/powerpoint/2010/main" val="2225995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0071A0E-0641-2345-A3DB-C37AAD1F5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220" y="508975"/>
            <a:ext cx="7886700" cy="803843"/>
          </a:xfrm>
        </p:spPr>
        <p:txBody>
          <a:bodyPr>
            <a:noAutofit/>
          </a:bodyPr>
          <a:lstStyle/>
          <a:p>
            <a:pPr algn="ctr"/>
            <a:r>
              <a:rPr lang="lt-LT" sz="2600" dirty="0">
                <a:solidFill>
                  <a:srgbClr val="482683"/>
                </a:solidFill>
              </a:rPr>
              <a:t>Ar už Ligoninė gautą medicinos pagalbą, kitas paslaugas Ligoninės darbuotojams papildomai atsilyginote (ambulatorija)?</a:t>
            </a:r>
            <a:r>
              <a:rPr lang="en-US" sz="2600" dirty="0">
                <a:solidFill>
                  <a:srgbClr val="482683"/>
                </a:solidFill>
              </a:rPr>
              <a:t/>
            </a:r>
            <a:br>
              <a:rPr lang="en-US" sz="2600" dirty="0">
                <a:solidFill>
                  <a:srgbClr val="482683"/>
                </a:solidFill>
              </a:rPr>
            </a:br>
            <a:endParaRPr lang="en-US" sz="2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950346-D897-535D-DFD7-8B4D2073FCC1}"/>
              </a:ext>
            </a:extLst>
          </p:cNvPr>
          <p:cNvSpPr txBox="1"/>
          <p:nvPr/>
        </p:nvSpPr>
        <p:spPr>
          <a:xfrm>
            <a:off x="1169126" y="1249569"/>
            <a:ext cx="682534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t-LT" dirty="0"/>
              <a:t>Iš 158 pacientų atsakiusių į šį klausimą, teigiamai atsakė 13 pacientų (8.2 proc.) </a:t>
            </a:r>
            <a:endParaRPr lang="en-US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F00989C-7AD5-04E9-B5EA-BFEE1ED9F7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2871615"/>
              </p:ext>
            </p:extLst>
          </p:nvPr>
        </p:nvGraphicFramePr>
        <p:xfrm>
          <a:off x="581298" y="1907176"/>
          <a:ext cx="3487782" cy="2239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281E2C01-3621-6BED-C108-373547ACCD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3037098"/>
              </p:ext>
            </p:extLst>
          </p:nvPr>
        </p:nvGraphicFramePr>
        <p:xfrm>
          <a:off x="4500153" y="1907175"/>
          <a:ext cx="3557997" cy="2239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5448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EDC65-5D2A-4544-850F-A112CE93D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573" y="173500"/>
            <a:ext cx="8392416" cy="994172"/>
          </a:xfrm>
        </p:spPr>
        <p:txBody>
          <a:bodyPr>
            <a:normAutofit/>
          </a:bodyPr>
          <a:lstStyle/>
          <a:p>
            <a:r>
              <a:rPr lang="lt-LT" sz="2600" dirty="0">
                <a:solidFill>
                  <a:srgbClr val="4826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Pacientų pasitenkinimas stacionarinėmis paslaugomis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CECC2-58AE-4860-95CE-2987AB821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865" y="1104837"/>
            <a:ext cx="7465518" cy="723964"/>
          </a:xfrm>
          <a:ln>
            <a:noFill/>
          </a:ln>
        </p:spPr>
        <p:txBody>
          <a:bodyPr>
            <a:norm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lt-LT" dirty="0">
                <a:solidFill>
                  <a:srgbClr val="482683"/>
                </a:solidFill>
              </a:rPr>
              <a:t>Buvo užpildyta 251 anketa. Pacientų amžiaus vidurkis – 56,25 m.</a:t>
            </a:r>
          </a:p>
          <a:p>
            <a:pPr algn="just">
              <a:spcBef>
                <a:spcPts val="600"/>
              </a:spcBef>
            </a:pPr>
            <a:endParaRPr lang="lt-LT" dirty="0">
              <a:solidFill>
                <a:srgbClr val="482683"/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546F1D2-5D54-D38E-B55E-29540720BE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903238"/>
              </p:ext>
            </p:extLst>
          </p:nvPr>
        </p:nvGraphicFramePr>
        <p:xfrm>
          <a:off x="2031274" y="1828801"/>
          <a:ext cx="4784507" cy="2978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8419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ačiakampis 7"/>
          <p:cNvSpPr/>
          <p:nvPr/>
        </p:nvSpPr>
        <p:spPr>
          <a:xfrm>
            <a:off x="498762" y="1436260"/>
            <a:ext cx="8347365" cy="702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lt-LT" b="1" dirty="0">
              <a:solidFill>
                <a:srgbClr val="4826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23850" algn="just">
              <a:lnSpc>
                <a:spcPct val="115000"/>
              </a:lnSpc>
            </a:pPr>
            <a:endParaRPr lang="lt-LT" b="1" dirty="0">
              <a:solidFill>
                <a:srgbClr val="4826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4F0F43-2A3F-AA55-D4FE-6C5D10C20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572" y="173500"/>
            <a:ext cx="8607953" cy="994172"/>
          </a:xfrm>
        </p:spPr>
        <p:txBody>
          <a:bodyPr>
            <a:normAutofit/>
          </a:bodyPr>
          <a:lstStyle/>
          <a:p>
            <a:r>
              <a:rPr lang="lt-LT" sz="2600" dirty="0">
                <a:solidFill>
                  <a:srgbClr val="4826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Anketų pasiskirstymas pagal padaliniu</a:t>
            </a:r>
            <a:r>
              <a:rPr lang="en-US" sz="2600" dirty="0" err="1">
                <a:solidFill>
                  <a:srgbClr val="4826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ose</a:t>
            </a:r>
            <a:r>
              <a:rPr lang="en-US" sz="2600" dirty="0">
                <a:solidFill>
                  <a:srgbClr val="4826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4826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gautas</a:t>
            </a:r>
            <a:r>
              <a:rPr lang="en-US" sz="2600" dirty="0">
                <a:solidFill>
                  <a:srgbClr val="4826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4826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paslaugas</a:t>
            </a:r>
            <a:endParaRPr lang="lt-LT" sz="2600" dirty="0">
              <a:solidFill>
                <a:srgbClr val="4826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0C5FF92-4532-98CE-B0B3-5B286458DC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7086640"/>
              </p:ext>
            </p:extLst>
          </p:nvPr>
        </p:nvGraphicFramePr>
        <p:xfrm>
          <a:off x="2286000" y="120015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0630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ačiakampis 7"/>
          <p:cNvSpPr/>
          <p:nvPr/>
        </p:nvSpPr>
        <p:spPr>
          <a:xfrm>
            <a:off x="498762" y="1436260"/>
            <a:ext cx="8347365" cy="702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lt-LT" b="1" dirty="0">
              <a:solidFill>
                <a:srgbClr val="4826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23850" algn="just">
              <a:lnSpc>
                <a:spcPct val="115000"/>
              </a:lnSpc>
            </a:pPr>
            <a:endParaRPr lang="lt-LT" b="1" dirty="0">
              <a:solidFill>
                <a:srgbClr val="4826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4F0F43-2A3F-AA55-D4FE-6C5D10C20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573" y="173500"/>
            <a:ext cx="8392416" cy="994172"/>
          </a:xfrm>
        </p:spPr>
        <p:txBody>
          <a:bodyPr>
            <a:normAutofit/>
          </a:bodyPr>
          <a:lstStyle/>
          <a:p>
            <a:r>
              <a:rPr lang="lt-LT" sz="2600" dirty="0">
                <a:solidFill>
                  <a:srgbClr val="4826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Pacientų pasiskirstymas pagal socialinę padėtį</a:t>
            </a:r>
          </a:p>
        </p:txBody>
      </p:sp>
      <mc:AlternateContent xmlns:mc="http://schemas.openxmlformats.org/markup-compatibility/2006">
        <mc:Choice xmlns="" xmlns:cx2="http://schemas.microsoft.com/office/drawing/2015/10/21/chartex" Requires="cx2">
          <p:graphicFrame>
            <p:nvGraphicFramePr>
              <p:cNvPr id="4" name="Chart 3">
                <a:extLst>
                  <a:ext uri="{FF2B5EF4-FFF2-40B4-BE49-F238E27FC236}">
                    <a16:creationId xmlns:a16="http://schemas.microsoft.com/office/drawing/2014/main" id="{07498A32-26BA-FD1B-786E-91008734710D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849723209"/>
                  </p:ext>
                </p:extLst>
              </p:nvPr>
            </p:nvGraphicFramePr>
            <p:xfrm>
              <a:off x="2286000" y="1200150"/>
              <a:ext cx="4572000" cy="274320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4" name="Chart 3">
                <a:extLst>
                  <a:ext uri="{FF2B5EF4-FFF2-40B4-BE49-F238E27FC236}">
                    <a16:creationId xmlns:a16="http://schemas.microsoft.com/office/drawing/2014/main" id="{07498A32-26BA-FD1B-786E-91008734710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86000" y="1200150"/>
                <a:ext cx="4572000" cy="2743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51148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ačiakampis 7"/>
          <p:cNvSpPr/>
          <p:nvPr/>
        </p:nvSpPr>
        <p:spPr>
          <a:xfrm>
            <a:off x="498762" y="1436260"/>
            <a:ext cx="8347365" cy="702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lt-LT" b="1" dirty="0">
              <a:solidFill>
                <a:srgbClr val="4826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23850" algn="just">
              <a:lnSpc>
                <a:spcPct val="115000"/>
              </a:lnSpc>
            </a:pPr>
            <a:endParaRPr lang="lt-LT" b="1" dirty="0">
              <a:solidFill>
                <a:srgbClr val="4826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4F0F43-2A3F-AA55-D4FE-6C5D10C20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573" y="173500"/>
            <a:ext cx="8392416" cy="994172"/>
          </a:xfrm>
        </p:spPr>
        <p:txBody>
          <a:bodyPr>
            <a:normAutofit/>
          </a:bodyPr>
          <a:lstStyle/>
          <a:p>
            <a:r>
              <a:rPr lang="lt-LT" sz="2600" dirty="0">
                <a:solidFill>
                  <a:srgbClr val="4826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Pacientų pasitenkinimas stacionarinėmis paslaugomis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E84F4F-C7E1-1E7E-91BC-D7CB2BA64DFD}"/>
              </a:ext>
            </a:extLst>
          </p:cNvPr>
          <p:cNvSpPr txBox="1"/>
          <p:nvPr/>
        </p:nvSpPr>
        <p:spPr>
          <a:xfrm rot="16200000">
            <a:off x="-885112" y="2535182"/>
            <a:ext cx="2795454" cy="24622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t-LT" sz="1000" dirty="0">
                <a:latin typeface="Arial" panose="020B0604020202020204" pitchFamily="34" charset="0"/>
                <a:cs typeface="Arial" panose="020B0604020202020204" pitchFamily="34" charset="0"/>
              </a:rPr>
              <a:t>Vertinama nuo 1 iki 5 balų</a:t>
            </a:r>
            <a:endParaRPr lang="en-US" sz="1000" dirty="0" err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AF8ED998-F711-D01E-B7AE-C671EAC60B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7163315"/>
              </p:ext>
            </p:extLst>
          </p:nvPr>
        </p:nvGraphicFramePr>
        <p:xfrm>
          <a:off x="894806" y="953589"/>
          <a:ext cx="7112725" cy="3638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5226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 noChangeArrowheads="1"/>
          </p:cNvSpPr>
          <p:nvPr>
            <p:ph type="title"/>
          </p:nvPr>
        </p:nvSpPr>
        <p:spPr>
          <a:xfrm>
            <a:off x="1592978" y="416025"/>
            <a:ext cx="6171010" cy="269365"/>
          </a:xfrm>
        </p:spPr>
        <p:txBody>
          <a:bodyPr>
            <a:noAutofit/>
          </a:bodyPr>
          <a:lstStyle/>
          <a:p>
            <a:pPr algn="ctr"/>
            <a:r>
              <a:rPr lang="lt-LT" altLang="lt-LT" sz="1800" b="1" dirty="0">
                <a:solidFill>
                  <a:srgbClr val="4826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altLang="lt-LT" sz="1800" b="1" dirty="0">
                <a:solidFill>
                  <a:srgbClr val="4826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ACIENT</a:t>
            </a:r>
            <a:r>
              <a:rPr lang="lt-LT" altLang="lt-LT" sz="1800" b="1" dirty="0">
                <a:solidFill>
                  <a:srgbClr val="4826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Ų P</a:t>
            </a:r>
            <a:r>
              <a:rPr lang="en-US" altLang="lt-LT" sz="1800" b="1" dirty="0">
                <a:solidFill>
                  <a:srgbClr val="4826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ASITENKINIM</a:t>
            </a:r>
            <a:r>
              <a:rPr lang="lt-LT" altLang="lt-LT" sz="1800" b="1" dirty="0">
                <a:solidFill>
                  <a:srgbClr val="4826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(PROC.)</a:t>
            </a:r>
            <a:r>
              <a:rPr lang="en-US" altLang="lt-LT" sz="1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lt-LT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lt-LT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F0BAB90C-EB2B-530A-850E-319C751754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6678388"/>
              </p:ext>
            </p:extLst>
          </p:nvPr>
        </p:nvGraphicFramePr>
        <p:xfrm>
          <a:off x="796834" y="862149"/>
          <a:ext cx="7387047" cy="3865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615662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vadinimas 1">
            <a:extLst>
              <a:ext uri="{FF2B5EF4-FFF2-40B4-BE49-F238E27FC236}">
                <a16:creationId xmlns:a16="http://schemas.microsoft.com/office/drawing/2014/main" id="{FF9AEEB6-5B9B-16BB-561B-5E6CE1655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499" y="74291"/>
            <a:ext cx="7610575" cy="76310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3900" kern="1200" dirty="0" err="1">
                <a:solidFill>
                  <a:srgbClr val="482683"/>
                </a:solidFill>
                <a:latin typeface="+mj-lt"/>
                <a:ea typeface="+mj-ea"/>
                <a:cs typeface="+mj-cs"/>
              </a:rPr>
              <a:t>Stacionarinių</a:t>
            </a:r>
            <a:r>
              <a:rPr lang="en-US" sz="3900" kern="1200" dirty="0">
                <a:solidFill>
                  <a:srgbClr val="482683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900" kern="1200" dirty="0" err="1">
                <a:solidFill>
                  <a:srgbClr val="482683"/>
                </a:solidFill>
                <a:latin typeface="+mj-lt"/>
                <a:ea typeface="+mj-ea"/>
                <a:cs typeface="+mj-cs"/>
              </a:rPr>
              <a:t>paslaugų</a:t>
            </a:r>
            <a:r>
              <a:rPr lang="en-US" sz="3900" kern="1200" dirty="0">
                <a:solidFill>
                  <a:srgbClr val="482683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900" kern="1200" dirty="0" err="1">
                <a:solidFill>
                  <a:srgbClr val="482683"/>
                </a:solidFill>
                <a:latin typeface="+mj-lt"/>
                <a:ea typeface="+mj-ea"/>
                <a:cs typeface="+mj-cs"/>
              </a:rPr>
              <a:t>vertinimas</a:t>
            </a:r>
            <a:endParaRPr lang="en-US" sz="3900" kern="1200" dirty="0">
              <a:solidFill>
                <a:srgbClr val="482683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2" name="Paveikslėlis 11">
            <a:extLst>
              <a:ext uri="{FF2B5EF4-FFF2-40B4-BE49-F238E27FC236}">
                <a16:creationId xmlns:a16="http://schemas.microsoft.com/office/drawing/2014/main" id="{0E02A50D-8386-65EF-91A9-46763EF832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200" y="716665"/>
            <a:ext cx="8696740" cy="4228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953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0071A0E-0641-2345-A3DB-C37AAD1F5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901" y="515506"/>
            <a:ext cx="7886700" cy="80384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482683"/>
                </a:solidFill>
              </a:rPr>
              <a:t/>
            </a:r>
            <a:br>
              <a:rPr lang="en-US" dirty="0">
                <a:solidFill>
                  <a:srgbClr val="482683"/>
                </a:solidFill>
              </a:rPr>
            </a:br>
            <a:r>
              <a:rPr lang="lt-LT" sz="2900" dirty="0">
                <a:solidFill>
                  <a:srgbClr val="482683"/>
                </a:solidFill>
              </a:rPr>
              <a:t>Ar už Ligoninė gautą medicinos pagalbą, kitas paslaugas Ligoninės darbuotojams papildomai atsilyginote (stacionaras)?</a:t>
            </a:r>
            <a:endParaRPr lang="en-US" sz="29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950346-D897-535D-DFD7-8B4D2073FCC1}"/>
              </a:ext>
            </a:extLst>
          </p:cNvPr>
          <p:cNvSpPr txBox="1"/>
          <p:nvPr/>
        </p:nvSpPr>
        <p:spPr>
          <a:xfrm>
            <a:off x="1031966" y="2053412"/>
            <a:ext cx="670124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t-LT" dirty="0"/>
              <a:t>Iš </a:t>
            </a:r>
            <a:r>
              <a:rPr lang="en-US" dirty="0"/>
              <a:t>26</a:t>
            </a:r>
            <a:r>
              <a:rPr lang="lt-LT" dirty="0"/>
              <a:t> pacientų atsakiusių į šį klausimą, teigiamai atsakė 1 pacientų (</a:t>
            </a:r>
            <a:r>
              <a:rPr lang="en-US" dirty="0"/>
              <a:t>3.8</a:t>
            </a:r>
            <a:r>
              <a:rPr lang="lt-LT" dirty="0"/>
              <a:t> proc.)</a:t>
            </a:r>
            <a:r>
              <a:rPr lang="en-US" dirty="0"/>
              <a:t> – </a:t>
            </a:r>
            <a:r>
              <a:rPr lang="en-US" dirty="0" err="1"/>
              <a:t>dav</a:t>
            </a:r>
            <a:r>
              <a:rPr lang="lt-LT" dirty="0"/>
              <a:t>ė pinigų, nes norėjo atsilyginti už kokybiškai suteiktas paslaugas.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545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 noChangeArrowheads="1"/>
          </p:cNvSpPr>
          <p:nvPr>
            <p:ph type="title"/>
          </p:nvPr>
        </p:nvSpPr>
        <p:spPr>
          <a:xfrm>
            <a:off x="502920" y="416025"/>
            <a:ext cx="8077200" cy="681255"/>
          </a:xfrm>
        </p:spPr>
        <p:txBody>
          <a:bodyPr>
            <a:noAutofit/>
          </a:bodyPr>
          <a:lstStyle/>
          <a:p>
            <a:pPr algn="ctr"/>
            <a:r>
              <a:rPr lang="lt-LT" altLang="lt-LT" sz="1800" b="1" dirty="0">
                <a:solidFill>
                  <a:srgbClr val="4826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altLang="lt-LT" sz="1800" b="1" dirty="0">
                <a:solidFill>
                  <a:srgbClr val="4826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ACIENT</a:t>
            </a:r>
            <a:r>
              <a:rPr lang="lt-LT" altLang="lt-LT" sz="1800" b="1" dirty="0">
                <a:solidFill>
                  <a:srgbClr val="4826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Ų P</a:t>
            </a:r>
            <a:r>
              <a:rPr lang="en-US" altLang="lt-LT" sz="1800" b="1" dirty="0">
                <a:solidFill>
                  <a:srgbClr val="4826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ASITENKINIM</a:t>
            </a:r>
            <a:r>
              <a:rPr lang="lt-LT" altLang="lt-LT" sz="1800" b="1" dirty="0">
                <a:solidFill>
                  <a:srgbClr val="4826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ASMENS SVEIKATOS PRIEŽIŪROS ĮSTAIGOS TEIKIAMOMIS PASLAUGOMIS</a:t>
            </a:r>
            <a:r>
              <a:rPr lang="en-US" altLang="lt-LT" sz="1800" b="1" dirty="0">
                <a:solidFill>
                  <a:srgbClr val="4826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altLang="lt-LT" sz="1800" b="1" dirty="0">
                <a:solidFill>
                  <a:srgbClr val="4826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LYGIS </a:t>
            </a:r>
            <a:br>
              <a:rPr lang="lt-LT" altLang="lt-LT" sz="1800" b="1" dirty="0">
                <a:solidFill>
                  <a:srgbClr val="48268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lt-LT" sz="1800" b="1" dirty="0">
                <a:solidFill>
                  <a:srgbClr val="4826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(2021 m. – 2022 m.)</a:t>
            </a:r>
            <a:r>
              <a:rPr lang="en-US" altLang="lt-LT" sz="1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lt-LT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lt-LT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4A7E446A-241E-B6E5-99B9-1669EDB2C89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286000" y="120015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2AA19127-1CD3-4AB9-841D-CAF4E0682C29}"/>
              </a:ext>
            </a:extLst>
          </p:cNvPr>
          <p:cNvSpPr/>
          <p:nvPr/>
        </p:nvSpPr>
        <p:spPr>
          <a:xfrm>
            <a:off x="2125980" y="4366260"/>
            <a:ext cx="5943600" cy="2819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>
                <a:solidFill>
                  <a:srgbClr val="482683"/>
                </a:solidFill>
              </a:rPr>
              <a:t>Maksimali galima vertė 1,0. </a:t>
            </a:r>
          </a:p>
          <a:p>
            <a:r>
              <a:rPr lang="lt-LT" dirty="0">
                <a:solidFill>
                  <a:srgbClr val="482683"/>
                </a:solidFill>
              </a:rPr>
              <a:t>Viso respondentų:</a:t>
            </a:r>
          </a:p>
          <a:p>
            <a:r>
              <a:rPr lang="lt-LT" dirty="0">
                <a:solidFill>
                  <a:srgbClr val="482683"/>
                </a:solidFill>
              </a:rPr>
              <a:t>2021 m. – 657.  </a:t>
            </a:r>
          </a:p>
          <a:p>
            <a:r>
              <a:rPr lang="lt-LT" dirty="0">
                <a:solidFill>
                  <a:srgbClr val="482683"/>
                </a:solidFill>
              </a:rPr>
              <a:t>2022 m.  – 2932. </a:t>
            </a:r>
          </a:p>
        </p:txBody>
      </p:sp>
    </p:spTree>
    <p:extLst>
      <p:ext uri="{BB962C8B-B14F-4D97-AF65-F5344CB8AC3E}">
        <p14:creationId xmlns:p14="http://schemas.microsoft.com/office/powerpoint/2010/main" val="3647700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26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6A14BC0-0F35-4C03-86E1-D5CE468AF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2045" y="2146696"/>
            <a:ext cx="5019909" cy="850107"/>
          </a:xfrm>
        </p:spPr>
        <p:txBody>
          <a:bodyPr>
            <a:normAutofit/>
          </a:bodyPr>
          <a:lstStyle/>
          <a:p>
            <a:r>
              <a:rPr lang="lt-LT" sz="4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AČIŪ UŽ DĖMESĮ</a:t>
            </a:r>
            <a:r>
              <a:rPr lang="en-GB" sz="4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lt-LT" sz="4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2E2804DD-3A6D-4F1A-8167-75577A51C4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03480" y="441195"/>
            <a:ext cx="2240913" cy="956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058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26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BA636DA-DBB7-4D6D-B415-7AAAA8D880AA}"/>
              </a:ext>
            </a:extLst>
          </p:cNvPr>
          <p:cNvSpPr txBox="1"/>
          <p:nvPr/>
        </p:nvSpPr>
        <p:spPr>
          <a:xfrm>
            <a:off x="467833" y="311520"/>
            <a:ext cx="3338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3600" b="0" i="0" u="none" strike="noStrike" kern="120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Turinys</a:t>
            </a:r>
          </a:p>
        </p:txBody>
      </p:sp>
      <p:sp>
        <p:nvSpPr>
          <p:cNvPr id="4" name="Stačiakampis 7">
            <a:extLst>
              <a:ext uri="{FF2B5EF4-FFF2-40B4-BE49-F238E27FC236}">
                <a16:creationId xmlns:a16="http://schemas.microsoft.com/office/drawing/2014/main" id="{6CFEA7A1-9FCF-78BA-DBDC-071C54B2DF29}"/>
              </a:ext>
            </a:extLst>
          </p:cNvPr>
          <p:cNvSpPr/>
          <p:nvPr/>
        </p:nvSpPr>
        <p:spPr>
          <a:xfrm>
            <a:off x="398317" y="1292569"/>
            <a:ext cx="8347365" cy="1339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lt-L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Pacientų pasitenkinimas ambulatorinėmis paslaugomis</a:t>
            </a: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lt-L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Pacientų pasitenkinimas stacionarinėmis paslaugomis</a:t>
            </a: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lt-L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23850" algn="just">
              <a:lnSpc>
                <a:spcPct val="115000"/>
              </a:lnSpc>
            </a:pPr>
            <a:endParaRPr lang="lt-LT" b="1" dirty="0">
              <a:solidFill>
                <a:srgbClr val="4826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675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EDC65-5D2A-4544-850F-A112CE93D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573" y="173500"/>
            <a:ext cx="8392416" cy="994172"/>
          </a:xfrm>
        </p:spPr>
        <p:txBody>
          <a:bodyPr>
            <a:normAutofit/>
          </a:bodyPr>
          <a:lstStyle/>
          <a:p>
            <a:r>
              <a:rPr lang="lt-LT" sz="2600" dirty="0">
                <a:solidFill>
                  <a:srgbClr val="4826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Pacientų pasitenkinimas ambulatorinėmis paslaugomis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CECC2-58AE-4860-95CE-2987AB821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865" y="1104837"/>
            <a:ext cx="7465518" cy="723964"/>
          </a:xfrm>
          <a:ln>
            <a:noFill/>
          </a:ln>
        </p:spPr>
        <p:txBody>
          <a:bodyPr>
            <a:norm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lt-LT" dirty="0">
                <a:solidFill>
                  <a:srgbClr val="482683"/>
                </a:solidFill>
              </a:rPr>
              <a:t>Buvo užpildyta 2681 anketa. Pacientų amžiaus vidurkis – 49,53 m.</a:t>
            </a:r>
          </a:p>
          <a:p>
            <a:pPr algn="just">
              <a:spcBef>
                <a:spcPts val="600"/>
              </a:spcBef>
            </a:pPr>
            <a:endParaRPr lang="lt-LT" dirty="0">
              <a:solidFill>
                <a:srgbClr val="482683"/>
              </a:solidFill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2607D74-5AE9-4ADF-2194-775E2243C6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7307789"/>
              </p:ext>
            </p:extLst>
          </p:nvPr>
        </p:nvGraphicFramePr>
        <p:xfrm>
          <a:off x="2240280" y="203617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3984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ačiakampis 7"/>
          <p:cNvSpPr/>
          <p:nvPr/>
        </p:nvSpPr>
        <p:spPr>
          <a:xfrm>
            <a:off x="498762" y="1436260"/>
            <a:ext cx="8347365" cy="702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lt-LT" b="1" dirty="0">
              <a:solidFill>
                <a:srgbClr val="4826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23850" algn="just">
              <a:lnSpc>
                <a:spcPct val="115000"/>
              </a:lnSpc>
            </a:pPr>
            <a:endParaRPr lang="lt-LT" b="1" dirty="0">
              <a:solidFill>
                <a:srgbClr val="4826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4F0F43-2A3F-AA55-D4FE-6C5D10C20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573" y="173500"/>
            <a:ext cx="8392416" cy="994172"/>
          </a:xfrm>
        </p:spPr>
        <p:txBody>
          <a:bodyPr>
            <a:normAutofit/>
          </a:bodyPr>
          <a:lstStyle/>
          <a:p>
            <a:r>
              <a:rPr lang="lt-LT" sz="2600" dirty="0">
                <a:solidFill>
                  <a:srgbClr val="4826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Anketų pasiskirstymas pagal padalinius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6658A91-BE96-165A-6328-823C622E45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3789034"/>
              </p:ext>
            </p:extLst>
          </p:nvPr>
        </p:nvGraphicFramePr>
        <p:xfrm>
          <a:off x="498762" y="902970"/>
          <a:ext cx="7696548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4276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ačiakampis 7"/>
          <p:cNvSpPr/>
          <p:nvPr/>
        </p:nvSpPr>
        <p:spPr>
          <a:xfrm>
            <a:off x="498762" y="1436260"/>
            <a:ext cx="8347365" cy="702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lt-LT" b="1" dirty="0">
              <a:solidFill>
                <a:srgbClr val="4826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23850" algn="just">
              <a:lnSpc>
                <a:spcPct val="115000"/>
              </a:lnSpc>
            </a:pPr>
            <a:endParaRPr lang="lt-LT" b="1" dirty="0">
              <a:solidFill>
                <a:srgbClr val="4826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4F0F43-2A3F-AA55-D4FE-6C5D10C20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573" y="173500"/>
            <a:ext cx="8392416" cy="994172"/>
          </a:xfrm>
        </p:spPr>
        <p:txBody>
          <a:bodyPr>
            <a:normAutofit/>
          </a:bodyPr>
          <a:lstStyle/>
          <a:p>
            <a:r>
              <a:rPr lang="lt-LT" sz="2600" dirty="0">
                <a:solidFill>
                  <a:srgbClr val="4826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Pacientų pasiskirstymas pagal socialinę padėtį</a:t>
            </a:r>
          </a:p>
        </p:txBody>
      </p:sp>
      <mc:AlternateContent xmlns:mc="http://schemas.openxmlformats.org/markup-compatibility/2006">
        <mc:Choice xmlns="" xmlns:cx2="http://schemas.microsoft.com/office/drawing/2015/10/21/chartex" Requires="cx2">
          <p:graphicFrame>
            <p:nvGraphicFramePr>
              <p:cNvPr id="3" name="Chart 2">
                <a:extLst>
                  <a:ext uri="{FF2B5EF4-FFF2-40B4-BE49-F238E27FC236}">
                    <a16:creationId xmlns:a16="http://schemas.microsoft.com/office/drawing/2014/main" id="{5B515089-A168-ED04-FC9D-0424D6AD4A5E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934613152"/>
                  </p:ext>
                </p:extLst>
              </p:nvPr>
            </p:nvGraphicFramePr>
            <p:xfrm>
              <a:off x="2286000" y="1200150"/>
              <a:ext cx="4572000" cy="274320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3" name="Chart 2">
                <a:extLst>
                  <a:ext uri="{FF2B5EF4-FFF2-40B4-BE49-F238E27FC236}">
                    <a16:creationId xmlns:a16="http://schemas.microsoft.com/office/drawing/2014/main" id="{5B515089-A168-ED04-FC9D-0424D6AD4A5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86000" y="1200150"/>
                <a:ext cx="4572000" cy="2743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7089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ačiakampis 7"/>
          <p:cNvSpPr/>
          <p:nvPr/>
        </p:nvSpPr>
        <p:spPr>
          <a:xfrm>
            <a:off x="498762" y="1436260"/>
            <a:ext cx="8347365" cy="702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lt-LT" b="1" dirty="0">
              <a:solidFill>
                <a:srgbClr val="4826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23850" algn="just">
              <a:lnSpc>
                <a:spcPct val="115000"/>
              </a:lnSpc>
            </a:pPr>
            <a:endParaRPr lang="lt-LT" b="1" dirty="0">
              <a:solidFill>
                <a:srgbClr val="4826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4F0F43-2A3F-AA55-D4FE-6C5D10C20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573" y="173500"/>
            <a:ext cx="8392416" cy="994172"/>
          </a:xfrm>
        </p:spPr>
        <p:txBody>
          <a:bodyPr>
            <a:normAutofit/>
          </a:bodyPr>
          <a:lstStyle/>
          <a:p>
            <a:r>
              <a:rPr lang="lt-LT" sz="2600" dirty="0">
                <a:solidFill>
                  <a:srgbClr val="4826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Pacientų pasitenkinimas paslaugomis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0B1C6B1-2E31-4C72-318B-3AEC9E2C3F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8366880"/>
              </p:ext>
            </p:extLst>
          </p:nvPr>
        </p:nvGraphicFramePr>
        <p:xfrm>
          <a:off x="215537" y="1200150"/>
          <a:ext cx="879783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AE84F4F-C7E1-1E7E-91BC-D7CB2BA64DFD}"/>
              </a:ext>
            </a:extLst>
          </p:cNvPr>
          <p:cNvSpPr txBox="1"/>
          <p:nvPr/>
        </p:nvSpPr>
        <p:spPr>
          <a:xfrm rot="16200000">
            <a:off x="-570312" y="2770314"/>
            <a:ext cx="1854928" cy="24622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lt-LT" sz="1000" dirty="0">
                <a:latin typeface="Arial" panose="020B0604020202020204" pitchFamily="34" charset="0"/>
                <a:cs typeface="Arial" panose="020B0604020202020204" pitchFamily="34" charset="0"/>
              </a:rPr>
              <a:t>Vertinama nuo 1 iki 5 balų</a:t>
            </a:r>
            <a:endParaRPr lang="en-US" sz="1000" dirty="0" err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420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 noChangeArrowheads="1"/>
          </p:cNvSpPr>
          <p:nvPr>
            <p:ph type="title"/>
          </p:nvPr>
        </p:nvSpPr>
        <p:spPr>
          <a:xfrm>
            <a:off x="1592978" y="416025"/>
            <a:ext cx="6171010" cy="269365"/>
          </a:xfrm>
        </p:spPr>
        <p:txBody>
          <a:bodyPr>
            <a:noAutofit/>
          </a:bodyPr>
          <a:lstStyle/>
          <a:p>
            <a:pPr algn="ctr"/>
            <a:r>
              <a:rPr lang="lt-LT" altLang="lt-LT" sz="1800" b="1" dirty="0">
                <a:solidFill>
                  <a:srgbClr val="4826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altLang="lt-LT" sz="1800" b="1" dirty="0">
                <a:solidFill>
                  <a:srgbClr val="4826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ACIENT</a:t>
            </a:r>
            <a:r>
              <a:rPr lang="lt-LT" altLang="lt-LT" sz="1800" b="1" dirty="0">
                <a:solidFill>
                  <a:srgbClr val="4826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Ų P</a:t>
            </a:r>
            <a:r>
              <a:rPr lang="en-US" altLang="lt-LT" sz="1800" b="1" dirty="0">
                <a:solidFill>
                  <a:srgbClr val="4826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ASITENKINIM</a:t>
            </a:r>
            <a:r>
              <a:rPr lang="lt-LT" altLang="lt-LT" sz="1800" b="1" dirty="0">
                <a:solidFill>
                  <a:srgbClr val="4826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(PROC.)</a:t>
            </a:r>
            <a:r>
              <a:rPr lang="en-US" altLang="lt-LT" sz="1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lt-LT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lt-LT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75FC06F-281C-F833-DC8F-B6A31B6F29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7977832"/>
              </p:ext>
            </p:extLst>
          </p:nvPr>
        </p:nvGraphicFramePr>
        <p:xfrm>
          <a:off x="437606" y="777241"/>
          <a:ext cx="8053251" cy="4075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08967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68138BC-82CA-F280-D2D6-23B77825C840}"/>
              </a:ext>
            </a:extLst>
          </p:cNvPr>
          <p:cNvSpPr txBox="1">
            <a:spLocks/>
          </p:cNvSpPr>
          <p:nvPr/>
        </p:nvSpPr>
        <p:spPr>
          <a:xfrm>
            <a:off x="617219" y="113170"/>
            <a:ext cx="8198671" cy="5834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2600" dirty="0">
                <a:solidFill>
                  <a:srgbClr val="4826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Ambulatorinių paslaugų vertinimas</a:t>
            </a:r>
          </a:p>
        </p:txBody>
      </p:sp>
      <p:pic>
        <p:nvPicPr>
          <p:cNvPr id="10" name="Paveikslėlis 9">
            <a:extLst>
              <a:ext uri="{FF2B5EF4-FFF2-40B4-BE49-F238E27FC236}">
                <a16:creationId xmlns:a16="http://schemas.microsoft.com/office/drawing/2014/main" id="{87BC4CB8-3D45-4A69-28AF-4ED4CF4D7B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" y="596348"/>
            <a:ext cx="8877300" cy="4323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548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0071A0E-0641-2345-A3DB-C37AAD1F5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220" y="508975"/>
            <a:ext cx="7886700" cy="803843"/>
          </a:xfrm>
        </p:spPr>
        <p:txBody>
          <a:bodyPr>
            <a:noAutofit/>
          </a:bodyPr>
          <a:lstStyle/>
          <a:p>
            <a:pPr algn="ctr"/>
            <a:r>
              <a:rPr lang="lt-LT" sz="2600" dirty="0">
                <a:solidFill>
                  <a:srgbClr val="482683"/>
                </a:solidFill>
              </a:rPr>
              <a:t>Pasitenkinimas ambulatorinėmis paslaugomis</a:t>
            </a:r>
            <a:r>
              <a:rPr lang="en-US" sz="2600" dirty="0">
                <a:solidFill>
                  <a:srgbClr val="482683"/>
                </a:solidFill>
              </a:rPr>
              <a:t/>
            </a:r>
            <a:br>
              <a:rPr lang="en-US" sz="2600" dirty="0">
                <a:solidFill>
                  <a:srgbClr val="482683"/>
                </a:solidFill>
              </a:rPr>
            </a:br>
            <a:endParaRPr lang="en-US" sz="2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950346-D897-535D-DFD7-8B4D2073FCC1}"/>
              </a:ext>
            </a:extLst>
          </p:cNvPr>
          <p:cNvSpPr txBox="1"/>
          <p:nvPr/>
        </p:nvSpPr>
        <p:spPr>
          <a:xfrm>
            <a:off x="1338944" y="2157438"/>
            <a:ext cx="682534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t-LT" dirty="0"/>
              <a:t>Pasitenkinimas ambulatorinėmis paslaugomis – 0,932 balo.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281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000"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3955</TotalTime>
  <Words>275</Words>
  <Application>Microsoft Office PowerPoint</Application>
  <PresentationFormat>On-screen Show (16:9)</PresentationFormat>
  <Paragraphs>44</Paragraphs>
  <Slides>19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1_Office Theme</vt:lpstr>
      <vt:lpstr>Pacientų pasitenkinimas ambulatorinėmis ir stacionarinėmis paslaugomis</vt:lpstr>
      <vt:lpstr>PowerPoint Presentation</vt:lpstr>
      <vt:lpstr>Pacientų pasitenkinimas ambulatorinėmis paslaugomis</vt:lpstr>
      <vt:lpstr>Anketų pasiskirstymas pagal padalinius</vt:lpstr>
      <vt:lpstr>Pacientų pasiskirstymas pagal socialinę padėtį</vt:lpstr>
      <vt:lpstr>Pacientų pasitenkinimas paslaugomis</vt:lpstr>
      <vt:lpstr>PACIENTŲ PASITENKINIMAS (PROC.) </vt:lpstr>
      <vt:lpstr>PowerPoint Presentation</vt:lpstr>
      <vt:lpstr>Pasitenkinimas ambulatorinėmis paslaugomis </vt:lpstr>
      <vt:lpstr>Ar už Ligoninė gautą medicinos pagalbą, kitas paslaugas Ligoninės darbuotojams papildomai atsilyginote (ambulatorija)? </vt:lpstr>
      <vt:lpstr>Pacientų pasitenkinimas stacionarinėmis paslaugomis</vt:lpstr>
      <vt:lpstr>Anketų pasiskirstymas pagal padaliniuose gautas paslaugas</vt:lpstr>
      <vt:lpstr>Pacientų pasiskirstymas pagal socialinę padėtį</vt:lpstr>
      <vt:lpstr>Pacientų pasitenkinimas stacionarinėmis paslaugomis</vt:lpstr>
      <vt:lpstr>PACIENTŲ PASITENKINIMAS (PROC.) </vt:lpstr>
      <vt:lpstr>Stacionarinių paslaugų vertinimas</vt:lpstr>
      <vt:lpstr> Ar už Ligoninė gautą medicinos pagalbą, kitas paslaugas Ligoninės darbuotojams papildomai atsilyginote (stacionaras)?</vt:lpstr>
      <vt:lpstr>PACIENTŲ PASITENKINIMO ASMENS SVEIKATOS PRIEŽIŪROS ĮSTAIGOS TEIKIAMOMIS PASLAUGOMIS LYGIS  (2021 m. – 2022 m.) </vt:lpstr>
      <vt:lpstr>AČIŪ UŽ DĖMESĮ!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Kauno ligoninė prezentacijos pavadinimas</dc:title>
  <dc:creator>New! Creative Agency</dc:creator>
  <cp:lastModifiedBy>Viktorija Bučinskaitė</cp:lastModifiedBy>
  <cp:revision>128</cp:revision>
  <dcterms:created xsi:type="dcterms:W3CDTF">2020-10-14T13:10:55Z</dcterms:created>
  <dcterms:modified xsi:type="dcterms:W3CDTF">2023-02-14T05:38:01Z</dcterms:modified>
</cp:coreProperties>
</file>